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2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F2F4F8"/>
    <a:srgbClr val="1C7DDB"/>
    <a:srgbClr val="0B49C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4706" autoAdjust="0"/>
  </p:normalViewPr>
  <p:slideViewPr>
    <p:cSldViewPr snapToGrid="0" snapToObjects="1">
      <p:cViewPr varScale="1">
        <p:scale>
          <a:sx n="70" d="100"/>
          <a:sy n="70" d="100"/>
        </p:scale>
        <p:origin x="1166" y="4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6/14/2024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IviTorres/DataScienceCapstone/blob/main/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IviTorres/DataScience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IviTorres/DataScienceCapstone/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IviTorres/DataScience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IviTorres/DataScienceCapstone/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IviTorres/DataScienceCapstone/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IviTorres/DataScienceCapstone/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IviTorres/DataScienceCapstone/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684571" y="46449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Jacqueline Ivette Torres</a:t>
            </a:r>
          </a:p>
          <a:p>
            <a:r>
              <a:rPr lang="en-US" dirty="0">
                <a:solidFill>
                  <a:schemeClr val="bg2"/>
                </a:solidFill>
                <a:latin typeface="Abadi" panose="020B0604020104020204" pitchFamily="34" charset="0"/>
                <a:ea typeface="SF Pro" pitchFamily="2" charset="0"/>
                <a:cs typeface="SF Pro" pitchFamily="2" charset="0"/>
              </a:rPr>
              <a:t>06/11/2024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19" name="TextBox 18">
            <a:extLst>
              <a:ext uri="{FF2B5EF4-FFF2-40B4-BE49-F238E27FC236}">
                <a16:creationId xmlns:a16="http://schemas.microsoft.com/office/drawing/2014/main" id="{E4E1B739-0A16-5E3E-0BB9-D0A3CF2F40DD}"/>
              </a:ext>
            </a:extLst>
          </p:cNvPr>
          <p:cNvSpPr txBox="1"/>
          <p:nvPr/>
        </p:nvSpPr>
        <p:spPr>
          <a:xfrm>
            <a:off x="1118712" y="5301735"/>
            <a:ext cx="4639832" cy="369332"/>
          </a:xfrm>
          <a:prstGeom prst="rect">
            <a:avLst/>
          </a:prstGeom>
          <a:noFill/>
        </p:spPr>
        <p:txBody>
          <a:bodyPr wrap="square" rtlCol="0">
            <a:spAutoFit/>
          </a:bodyPr>
          <a:lstStyle/>
          <a:p>
            <a:r>
              <a:rPr lang="en-US" b="1" dirty="0" err="1"/>
              <a:t>GituHub</a:t>
            </a:r>
            <a:r>
              <a:rPr lang="en-US" b="1" dirty="0"/>
              <a:t> URL:</a:t>
            </a:r>
            <a:r>
              <a:rPr lang="en-US" b="1" dirty="0">
                <a:hlinkClick r:id="rId3"/>
              </a:rPr>
              <a:t>EDA with Data Visualization</a:t>
            </a:r>
            <a:endParaRPr lang="en-US" b="1" dirty="0"/>
          </a:p>
        </p:txBody>
      </p:sp>
      <p:sp>
        <p:nvSpPr>
          <p:cNvPr id="2" name="Content Placeholder 2">
            <a:extLst>
              <a:ext uri="{FF2B5EF4-FFF2-40B4-BE49-F238E27FC236}">
                <a16:creationId xmlns:a16="http://schemas.microsoft.com/office/drawing/2014/main" id="{C7C94CFE-4E38-F775-4D89-6DC73B43582E}"/>
              </a:ext>
            </a:extLst>
          </p:cNvPr>
          <p:cNvSpPr txBox="1">
            <a:spLocks/>
          </p:cNvSpPr>
          <p:nvPr/>
        </p:nvSpPr>
        <p:spPr>
          <a:xfrm>
            <a:off x="734029" y="1654630"/>
            <a:ext cx="9204628" cy="3222170"/>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spcBef>
                <a:spcPts val="1400"/>
              </a:spcBef>
            </a:pPr>
            <a:r>
              <a:rPr lang="en-US" sz="1600" dirty="0">
                <a:solidFill>
                  <a:schemeClr val="accent3">
                    <a:lumMod val="25000"/>
                  </a:schemeClr>
                </a:solidFill>
                <a:highlight>
                  <a:srgbClr val="F2F4F8"/>
                </a:highlight>
                <a:latin typeface="Microsoft JhengHei Light" panose="020B0304030504040204" pitchFamily="34" charset="-120"/>
                <a:ea typeface="Microsoft JhengHei Light" panose="020B0304030504040204" pitchFamily="34" charset="-120"/>
              </a:rPr>
              <a:t>Scatter plots:</a:t>
            </a:r>
            <a:r>
              <a:rPr lang="en-ZA" altLang="en-US" sz="1600" dirty="0">
                <a:solidFill>
                  <a:schemeClr val="tx1">
                    <a:lumMod val="85000"/>
                    <a:lumOff val="15000"/>
                  </a:schemeClr>
                </a:solidFill>
                <a:highlight>
                  <a:srgbClr val="F2F4F8"/>
                </a:highlight>
                <a:latin typeface="Microsoft JhengHei Light" panose="020B0304030504040204" pitchFamily="34" charset="-120"/>
                <a:ea typeface="Microsoft JhengHei Light" panose="020B0304030504040204" pitchFamily="34" charset="-120"/>
              </a:rPr>
              <a:t> </a:t>
            </a:r>
            <a:r>
              <a:rPr lang="en-ZA" altLang="en-US" sz="1600" dirty="0">
                <a:solidFill>
                  <a:schemeClr val="tx1">
                    <a:lumMod val="85000"/>
                    <a:lumOff val="15000"/>
                  </a:schemeClr>
                </a:solidFill>
                <a:latin typeface="Microsoft JhengHei Light" panose="020B0304030504040204" pitchFamily="34" charset="-120"/>
                <a:ea typeface="Microsoft JhengHei Light" panose="020B0304030504040204" pitchFamily="34" charset="-120"/>
              </a:rPr>
              <a:t>were used to represent the relationship between two variables. Were  used to compared </a:t>
            </a:r>
            <a:r>
              <a:rPr lang="en-US" sz="1600" i="1" dirty="0">
                <a:solidFill>
                  <a:schemeClr val="tx1">
                    <a:lumMod val="85000"/>
                    <a:lumOff val="15000"/>
                  </a:schemeClr>
                </a:solidFill>
                <a:latin typeface="Microsoft JhengHei Light" panose="020B0304030504040204" pitchFamily="34" charset="-120"/>
                <a:ea typeface="Microsoft JhengHei Light" panose="020B0304030504040204" pitchFamily="34" charset="-120"/>
              </a:rPr>
              <a:t>Flight Number </a:t>
            </a:r>
            <a:r>
              <a:rPr lang="en-ZA" altLang="en-US" sz="1600" i="1" dirty="0">
                <a:solidFill>
                  <a:schemeClr val="tx1">
                    <a:lumMod val="85000"/>
                    <a:lumOff val="15000"/>
                  </a:schemeClr>
                </a:solidFill>
                <a:latin typeface="Microsoft JhengHei Light" panose="020B0304030504040204" pitchFamily="34" charset="-120"/>
                <a:ea typeface="Microsoft JhengHei Light" panose="020B0304030504040204" pitchFamily="34" charset="-120"/>
              </a:rPr>
              <a:t>vs</a:t>
            </a:r>
            <a:r>
              <a:rPr lang="en-US" sz="1600" i="1" dirty="0">
                <a:solidFill>
                  <a:schemeClr val="tx1">
                    <a:lumMod val="85000"/>
                    <a:lumOff val="15000"/>
                  </a:schemeClr>
                </a:solidFill>
                <a:latin typeface="Microsoft JhengHei Light" panose="020B0304030504040204" pitchFamily="34" charset="-120"/>
                <a:ea typeface="Microsoft JhengHei Light" panose="020B0304030504040204" pitchFamily="34" charset="-120"/>
              </a:rPr>
              <a:t>. Launch Site</a:t>
            </a:r>
            <a:r>
              <a:rPr lang="en-ZA" altLang="en-US" sz="1600" i="1" dirty="0">
                <a:solidFill>
                  <a:schemeClr val="tx1">
                    <a:lumMod val="85000"/>
                    <a:lumOff val="15000"/>
                  </a:schemeClr>
                </a:solidFill>
                <a:latin typeface="Microsoft JhengHei Light" panose="020B0304030504040204" pitchFamily="34" charset="-120"/>
                <a:ea typeface="Microsoft JhengHei Light" panose="020B0304030504040204" pitchFamily="34" charset="-120"/>
              </a:rPr>
              <a:t>,</a:t>
            </a:r>
            <a:r>
              <a:rPr lang="en-US" sz="1600" i="1" dirty="0">
                <a:solidFill>
                  <a:schemeClr val="tx1">
                    <a:lumMod val="85000"/>
                    <a:lumOff val="15000"/>
                  </a:schemeClr>
                </a:solidFill>
                <a:latin typeface="Microsoft JhengHei Light" panose="020B0304030504040204" pitchFamily="34" charset="-120"/>
                <a:ea typeface="Microsoft JhengHei Light" panose="020B0304030504040204" pitchFamily="34" charset="-120"/>
              </a:rPr>
              <a:t> Payload </a:t>
            </a:r>
            <a:r>
              <a:rPr lang="en-ZA" altLang="en-US" sz="1600" i="1" dirty="0">
                <a:solidFill>
                  <a:schemeClr val="tx1">
                    <a:lumMod val="85000"/>
                    <a:lumOff val="15000"/>
                  </a:schemeClr>
                </a:solidFill>
                <a:latin typeface="Microsoft JhengHei Light" panose="020B0304030504040204" pitchFamily="34" charset="-120"/>
                <a:ea typeface="Microsoft JhengHei Light" panose="020B0304030504040204" pitchFamily="34" charset="-120"/>
              </a:rPr>
              <a:t>vs</a:t>
            </a:r>
            <a:r>
              <a:rPr lang="en-US" sz="1600" i="1" dirty="0">
                <a:solidFill>
                  <a:schemeClr val="tx1">
                    <a:lumMod val="85000"/>
                    <a:lumOff val="15000"/>
                  </a:schemeClr>
                </a:solidFill>
                <a:latin typeface="Microsoft JhengHei Light" panose="020B0304030504040204" pitchFamily="34" charset="-120"/>
                <a:ea typeface="Microsoft JhengHei Light" panose="020B0304030504040204" pitchFamily="34" charset="-120"/>
              </a:rPr>
              <a:t>. Launch Site</a:t>
            </a:r>
            <a:r>
              <a:rPr lang="en-ZA" altLang="en-US" sz="1600" i="1" dirty="0">
                <a:solidFill>
                  <a:schemeClr val="tx1">
                    <a:lumMod val="85000"/>
                    <a:lumOff val="15000"/>
                  </a:schemeClr>
                </a:solidFill>
                <a:latin typeface="Microsoft JhengHei Light" panose="020B0304030504040204" pitchFamily="34" charset="-120"/>
                <a:ea typeface="Microsoft JhengHei Light" panose="020B0304030504040204" pitchFamily="34" charset="-120"/>
              </a:rPr>
              <a:t>, </a:t>
            </a:r>
            <a:r>
              <a:rPr lang="en-US" sz="1600" i="1" dirty="0">
                <a:solidFill>
                  <a:schemeClr val="tx1">
                    <a:lumMod val="85000"/>
                    <a:lumOff val="15000"/>
                  </a:schemeClr>
                </a:solidFill>
                <a:latin typeface="Microsoft JhengHei Light" panose="020B0304030504040204" pitchFamily="34" charset="-120"/>
                <a:ea typeface="Microsoft JhengHei Light" panose="020B0304030504040204" pitchFamily="34" charset="-120"/>
              </a:rPr>
              <a:t>Flight Number </a:t>
            </a:r>
            <a:r>
              <a:rPr lang="en-ZA" altLang="en-US" sz="1600" i="1" dirty="0">
                <a:solidFill>
                  <a:schemeClr val="tx1">
                    <a:lumMod val="85000"/>
                    <a:lumOff val="15000"/>
                  </a:schemeClr>
                </a:solidFill>
                <a:latin typeface="Microsoft JhengHei Light" panose="020B0304030504040204" pitchFamily="34" charset="-120"/>
                <a:ea typeface="Microsoft JhengHei Light" panose="020B0304030504040204" pitchFamily="34" charset="-120"/>
              </a:rPr>
              <a:t>vs</a:t>
            </a:r>
            <a:r>
              <a:rPr lang="en-US" sz="1600" i="1" dirty="0">
                <a:solidFill>
                  <a:schemeClr val="tx1">
                    <a:lumMod val="85000"/>
                    <a:lumOff val="15000"/>
                  </a:schemeClr>
                </a:solidFill>
                <a:latin typeface="Microsoft JhengHei Light" panose="020B0304030504040204" pitchFamily="34" charset="-120"/>
                <a:ea typeface="Microsoft JhengHei Light" panose="020B0304030504040204" pitchFamily="34" charset="-120"/>
              </a:rPr>
              <a:t>. Orbit Type </a:t>
            </a:r>
            <a:r>
              <a:rPr lang="en-ZA" altLang="en-US" sz="1600" i="1" dirty="0">
                <a:solidFill>
                  <a:schemeClr val="tx1">
                    <a:lumMod val="85000"/>
                    <a:lumOff val="15000"/>
                  </a:schemeClr>
                </a:solidFill>
                <a:latin typeface="Microsoft JhengHei Light" panose="020B0304030504040204" pitchFamily="34" charset="-120"/>
                <a:ea typeface="Microsoft JhengHei Light" panose="020B0304030504040204" pitchFamily="34" charset="-120"/>
              </a:rPr>
              <a:t>and </a:t>
            </a:r>
            <a:r>
              <a:rPr lang="en-US" sz="1600" i="1" dirty="0">
                <a:solidFill>
                  <a:schemeClr val="tx1">
                    <a:lumMod val="85000"/>
                    <a:lumOff val="15000"/>
                  </a:schemeClr>
                </a:solidFill>
                <a:latin typeface="Microsoft JhengHei Light" panose="020B0304030504040204" pitchFamily="34" charset="-120"/>
                <a:ea typeface="Microsoft JhengHei Light" panose="020B0304030504040204" pitchFamily="34" charset="-120"/>
              </a:rPr>
              <a:t>Payload </a:t>
            </a:r>
            <a:r>
              <a:rPr lang="en-ZA" altLang="en-US" sz="1600" i="1" dirty="0">
                <a:solidFill>
                  <a:schemeClr val="tx1">
                    <a:lumMod val="85000"/>
                    <a:lumOff val="15000"/>
                  </a:schemeClr>
                </a:solidFill>
                <a:latin typeface="Microsoft JhengHei Light" panose="020B0304030504040204" pitchFamily="34" charset="-120"/>
                <a:ea typeface="Microsoft JhengHei Light" panose="020B0304030504040204" pitchFamily="34" charset="-120"/>
              </a:rPr>
              <a:t>vs</a:t>
            </a:r>
            <a:r>
              <a:rPr lang="en-US" sz="1600" i="1" dirty="0">
                <a:solidFill>
                  <a:schemeClr val="tx1">
                    <a:lumMod val="85000"/>
                    <a:lumOff val="15000"/>
                  </a:schemeClr>
                </a:solidFill>
                <a:latin typeface="Microsoft JhengHei Light" panose="020B0304030504040204" pitchFamily="34" charset="-120"/>
                <a:ea typeface="Microsoft JhengHei Light" panose="020B0304030504040204" pitchFamily="34" charset="-120"/>
              </a:rPr>
              <a:t>. Orbit Type</a:t>
            </a:r>
            <a:r>
              <a:rPr lang="en-ZA" altLang="en-US" sz="1600" i="1" dirty="0">
                <a:solidFill>
                  <a:schemeClr val="tx1">
                    <a:lumMod val="85000"/>
                    <a:lumOff val="15000"/>
                  </a:schemeClr>
                </a:solidFill>
                <a:latin typeface="Microsoft JhengHei Light" panose="020B0304030504040204" pitchFamily="34" charset="-120"/>
                <a:ea typeface="Microsoft JhengHei Light" panose="020B0304030504040204" pitchFamily="34" charset="-120"/>
              </a:rPr>
              <a:t>.</a:t>
            </a:r>
            <a:endParaRPr lang="en-US" sz="1600" dirty="0">
              <a:solidFill>
                <a:schemeClr val="tx1">
                  <a:lumMod val="85000"/>
                  <a:lumOff val="15000"/>
                </a:schemeClr>
              </a:solidFill>
              <a:latin typeface="Microsoft JhengHei Light" panose="020B0304030504040204" pitchFamily="34" charset="-120"/>
              <a:ea typeface="Microsoft JhengHei Light" panose="020B0304030504040204" pitchFamily="34" charset="-120"/>
            </a:endParaRPr>
          </a:p>
          <a:p>
            <a:pPr>
              <a:lnSpc>
                <a:spcPct val="150000"/>
              </a:lnSpc>
              <a:spcBef>
                <a:spcPts val="1400"/>
              </a:spcBef>
            </a:pPr>
            <a:r>
              <a:rPr lang="en-US" sz="1600" u="sng" dirty="0">
                <a:solidFill>
                  <a:schemeClr val="tx1">
                    <a:lumMod val="85000"/>
                    <a:lumOff val="15000"/>
                  </a:schemeClr>
                </a:solidFill>
                <a:latin typeface="Microsoft JhengHei Light" panose="020B0304030504040204" pitchFamily="34" charset="-120"/>
                <a:ea typeface="Microsoft JhengHei Light" panose="020B0304030504040204" pitchFamily="34" charset="-120"/>
              </a:rPr>
              <a:t>Bar chart:</a:t>
            </a:r>
            <a:r>
              <a:rPr lang="en-US" sz="1600" dirty="0">
                <a:solidFill>
                  <a:schemeClr val="tx1">
                    <a:lumMod val="85000"/>
                    <a:lumOff val="15000"/>
                  </a:schemeClr>
                </a:solidFill>
                <a:latin typeface="Microsoft JhengHei Light" panose="020B0304030504040204" pitchFamily="34" charset="-120"/>
                <a:ea typeface="Microsoft JhengHei Light" panose="020B0304030504040204" pitchFamily="34" charset="-120"/>
              </a:rPr>
              <a:t>  </a:t>
            </a:r>
            <a:r>
              <a:rPr lang="en-US" sz="1600" dirty="0">
                <a:solidFill>
                  <a:schemeClr val="tx1">
                    <a:lumMod val="85000"/>
                    <a:lumOff val="15000"/>
                  </a:schemeClr>
                </a:solidFill>
                <a:latin typeface="Microsoft JhengHei Light" panose="020B0304030504040204" pitchFamily="34" charset="-120"/>
                <a:ea typeface="Microsoft JhengHei Light" panose="020B0304030504040204" pitchFamily="34" charset="-120"/>
                <a:sym typeface="+mn-ea"/>
              </a:rPr>
              <a:t>Bar chart</a:t>
            </a:r>
            <a:r>
              <a:rPr lang="en-ZA" altLang="en-US" sz="1600" dirty="0">
                <a:solidFill>
                  <a:schemeClr val="tx1">
                    <a:lumMod val="85000"/>
                    <a:lumOff val="15000"/>
                  </a:schemeClr>
                </a:solidFill>
                <a:latin typeface="Microsoft JhengHei Light" panose="020B0304030504040204" pitchFamily="34" charset="-120"/>
                <a:ea typeface="Microsoft JhengHei Light" panose="020B0304030504040204" pitchFamily="34" charset="-120"/>
                <a:sym typeface="+mn-ea"/>
              </a:rPr>
              <a:t>s were used</a:t>
            </a:r>
            <a:r>
              <a:rPr lang="en-US" sz="1600" dirty="0">
                <a:solidFill>
                  <a:schemeClr val="tx1">
                    <a:lumMod val="85000"/>
                    <a:lumOff val="15000"/>
                  </a:schemeClr>
                </a:solidFill>
                <a:latin typeface="Microsoft JhengHei Light" panose="020B0304030504040204" pitchFamily="34" charset="-120"/>
                <a:ea typeface="Microsoft JhengHei Light" panose="020B0304030504040204" pitchFamily="34" charset="-120"/>
                <a:sym typeface="+mn-ea"/>
              </a:rPr>
              <a:t> makes it easy to compare </a:t>
            </a:r>
            <a:r>
              <a:rPr lang="en-ZA" altLang="en-US" sz="1600" dirty="0">
                <a:solidFill>
                  <a:schemeClr val="tx1">
                    <a:lumMod val="85000"/>
                    <a:lumOff val="15000"/>
                  </a:schemeClr>
                </a:solidFill>
                <a:latin typeface="Microsoft JhengHei Light" panose="020B0304030504040204" pitchFamily="34" charset="-120"/>
                <a:ea typeface="Microsoft JhengHei Light" panose="020B0304030504040204" pitchFamily="34" charset="-120"/>
                <a:sym typeface="+mn-ea"/>
              </a:rPr>
              <a:t>values</a:t>
            </a:r>
            <a:r>
              <a:rPr lang="en-US" sz="1600" dirty="0">
                <a:solidFill>
                  <a:schemeClr val="tx1">
                    <a:lumMod val="85000"/>
                    <a:lumOff val="15000"/>
                  </a:schemeClr>
                </a:solidFill>
                <a:latin typeface="Microsoft JhengHei Light" panose="020B0304030504040204" pitchFamily="34" charset="-120"/>
                <a:ea typeface="Microsoft JhengHei Light" panose="020B0304030504040204" pitchFamily="34" charset="-120"/>
                <a:sym typeface="+mn-ea"/>
              </a:rPr>
              <a:t> between multiple groups at a glance. </a:t>
            </a:r>
            <a:r>
              <a:rPr lang="en-ZA" altLang="en-US" sz="1600" dirty="0">
                <a:solidFill>
                  <a:schemeClr val="tx1">
                    <a:lumMod val="85000"/>
                    <a:lumOff val="15000"/>
                  </a:schemeClr>
                </a:solidFill>
                <a:latin typeface="Microsoft JhengHei Light" panose="020B0304030504040204" pitchFamily="34" charset="-120"/>
                <a:ea typeface="Microsoft JhengHei Light" panose="020B0304030504040204" pitchFamily="34" charset="-120"/>
                <a:sym typeface="+mn-ea"/>
              </a:rPr>
              <a:t>The x-</a:t>
            </a:r>
            <a:r>
              <a:rPr lang="en-US" sz="1600" dirty="0">
                <a:solidFill>
                  <a:schemeClr val="tx1">
                    <a:lumMod val="85000"/>
                    <a:lumOff val="15000"/>
                  </a:schemeClr>
                </a:solidFill>
                <a:latin typeface="Microsoft JhengHei Light" panose="020B0304030504040204" pitchFamily="34" charset="-120"/>
                <a:ea typeface="Microsoft JhengHei Light" panose="020B0304030504040204" pitchFamily="34" charset="-120"/>
                <a:sym typeface="+mn-ea"/>
              </a:rPr>
              <a:t>axis represents a category and the </a:t>
            </a:r>
            <a:r>
              <a:rPr lang="en-ZA" altLang="en-US" sz="1600" dirty="0">
                <a:solidFill>
                  <a:schemeClr val="tx1">
                    <a:lumMod val="85000"/>
                    <a:lumOff val="15000"/>
                  </a:schemeClr>
                </a:solidFill>
                <a:latin typeface="Microsoft JhengHei Light" panose="020B0304030504040204" pitchFamily="34" charset="-120"/>
                <a:ea typeface="Microsoft JhengHei Light" panose="020B0304030504040204" pitchFamily="34" charset="-120"/>
                <a:sym typeface="+mn-ea"/>
              </a:rPr>
              <a:t>y-</a:t>
            </a:r>
            <a:r>
              <a:rPr lang="en-US" sz="1600" dirty="0">
                <a:solidFill>
                  <a:schemeClr val="tx1">
                    <a:lumMod val="85000"/>
                    <a:lumOff val="15000"/>
                  </a:schemeClr>
                </a:solidFill>
                <a:latin typeface="Microsoft JhengHei Light" panose="020B0304030504040204" pitchFamily="34" charset="-120"/>
                <a:ea typeface="Microsoft JhengHei Light" panose="020B0304030504040204" pitchFamily="34" charset="-120"/>
                <a:sym typeface="+mn-ea"/>
              </a:rPr>
              <a:t>axis represents a discrete value. </a:t>
            </a:r>
            <a:r>
              <a:rPr lang="en-ZA" altLang="en-US" sz="1600" dirty="0">
                <a:solidFill>
                  <a:schemeClr val="tx1">
                    <a:lumMod val="85000"/>
                    <a:lumOff val="15000"/>
                  </a:schemeClr>
                </a:solidFill>
                <a:latin typeface="Microsoft JhengHei Light" panose="020B0304030504040204" pitchFamily="34" charset="-120"/>
                <a:ea typeface="Microsoft JhengHei Light" panose="020B0304030504040204" pitchFamily="34" charset="-120"/>
                <a:sym typeface="+mn-ea"/>
              </a:rPr>
              <a:t>Bar charts were used to compare the </a:t>
            </a:r>
            <a:r>
              <a:rPr lang="en-US" sz="1600" i="1" dirty="0">
                <a:solidFill>
                  <a:schemeClr val="tx1">
                    <a:lumMod val="85000"/>
                    <a:lumOff val="15000"/>
                  </a:schemeClr>
                </a:solidFill>
                <a:latin typeface="Microsoft JhengHei Light" panose="020B0304030504040204" pitchFamily="34" charset="-120"/>
                <a:ea typeface="Microsoft JhengHei Light" panose="020B0304030504040204" pitchFamily="34" charset="-120"/>
              </a:rPr>
              <a:t>Success Rate  </a:t>
            </a:r>
            <a:r>
              <a:rPr lang="en-ZA" altLang="en-US" sz="1600" dirty="0">
                <a:solidFill>
                  <a:schemeClr val="tx1">
                    <a:lumMod val="85000"/>
                    <a:lumOff val="15000"/>
                  </a:schemeClr>
                </a:solidFill>
                <a:latin typeface="Microsoft JhengHei Light" panose="020B0304030504040204" pitchFamily="34" charset="-120"/>
                <a:ea typeface="Microsoft JhengHei Light" panose="020B0304030504040204" pitchFamily="34" charset="-120"/>
              </a:rPr>
              <a:t>for different </a:t>
            </a:r>
            <a:r>
              <a:rPr lang="en-ZA" altLang="en-US" sz="1600" i="1" dirty="0">
                <a:solidFill>
                  <a:schemeClr val="tx1">
                    <a:lumMod val="85000"/>
                    <a:lumOff val="15000"/>
                  </a:schemeClr>
                </a:solidFill>
                <a:latin typeface="Microsoft JhengHei Light" panose="020B0304030504040204" pitchFamily="34" charset="-120"/>
                <a:ea typeface="Microsoft JhengHei Light" panose="020B0304030504040204" pitchFamily="34" charset="-120"/>
              </a:rPr>
              <a:t>Orbit Types</a:t>
            </a:r>
            <a:endParaRPr lang="en-US" sz="1600" dirty="0">
              <a:solidFill>
                <a:schemeClr val="tx1">
                  <a:lumMod val="85000"/>
                  <a:lumOff val="15000"/>
                </a:schemeClr>
              </a:solidFill>
              <a:latin typeface="Microsoft JhengHei Light" panose="020B0304030504040204" pitchFamily="34" charset="-120"/>
              <a:ea typeface="Microsoft JhengHei Light" panose="020B0304030504040204" pitchFamily="34" charset="-120"/>
            </a:endParaRPr>
          </a:p>
          <a:p>
            <a:pPr>
              <a:lnSpc>
                <a:spcPct val="150000"/>
              </a:lnSpc>
              <a:spcBef>
                <a:spcPts val="1400"/>
              </a:spcBef>
            </a:pPr>
            <a:r>
              <a:rPr lang="en-US" sz="1600" u="sng" dirty="0">
                <a:solidFill>
                  <a:schemeClr val="tx1">
                    <a:lumMod val="85000"/>
                    <a:lumOff val="15000"/>
                  </a:schemeClr>
                </a:solidFill>
                <a:latin typeface="Microsoft JhengHei Light" panose="020B0304030504040204" pitchFamily="34" charset="-120"/>
                <a:ea typeface="Microsoft JhengHei Light" panose="020B0304030504040204" pitchFamily="34" charset="-120"/>
              </a:rPr>
              <a:t>Line chart:  </a:t>
            </a:r>
            <a:r>
              <a:rPr lang="en-US" sz="1600" dirty="0">
                <a:solidFill>
                  <a:schemeClr val="tx1">
                    <a:lumMod val="85000"/>
                    <a:lumOff val="15000"/>
                  </a:schemeClr>
                </a:solidFill>
                <a:latin typeface="Microsoft JhengHei Light" panose="020B0304030504040204" pitchFamily="34" charset="-120"/>
                <a:ea typeface="Microsoft JhengHei Light" panose="020B0304030504040204" pitchFamily="34" charset="-120"/>
                <a:sym typeface="+mn-ea"/>
              </a:rPr>
              <a:t>Line chart</a:t>
            </a:r>
            <a:r>
              <a:rPr lang="en-ZA" altLang="en-US" sz="1600" dirty="0">
                <a:solidFill>
                  <a:schemeClr val="tx1">
                    <a:lumMod val="85000"/>
                    <a:lumOff val="15000"/>
                  </a:schemeClr>
                </a:solidFill>
                <a:latin typeface="Microsoft JhengHei Light" panose="020B0304030504040204" pitchFamily="34" charset="-120"/>
                <a:ea typeface="Microsoft JhengHei Light" panose="020B0304030504040204" pitchFamily="34" charset="-120"/>
                <a:sym typeface="+mn-ea"/>
              </a:rPr>
              <a:t>s are useful to </a:t>
            </a:r>
            <a:r>
              <a:rPr lang="en-US" sz="1600" dirty="0">
                <a:solidFill>
                  <a:schemeClr val="tx1">
                    <a:lumMod val="85000"/>
                    <a:lumOff val="15000"/>
                  </a:schemeClr>
                </a:solidFill>
                <a:latin typeface="Microsoft JhengHei Light" panose="020B0304030504040204" pitchFamily="34" charset="-120"/>
                <a:ea typeface="Microsoft JhengHei Light" panose="020B0304030504040204" pitchFamily="34" charset="-120"/>
                <a:sym typeface="+mn-ea"/>
              </a:rPr>
              <a:t>show</a:t>
            </a:r>
            <a:r>
              <a:rPr lang="en-ZA" sz="1600" dirty="0">
                <a:solidFill>
                  <a:schemeClr val="tx1">
                    <a:lumMod val="85000"/>
                    <a:lumOff val="15000"/>
                  </a:schemeClr>
                </a:solidFill>
                <a:latin typeface="Microsoft JhengHei Light" panose="020B0304030504040204" pitchFamily="34" charset="-120"/>
                <a:ea typeface="Microsoft JhengHei Light" panose="020B0304030504040204" pitchFamily="34" charset="-120"/>
                <a:sym typeface="+mn-ea"/>
              </a:rPr>
              <a:t> </a:t>
            </a:r>
            <a:r>
              <a:rPr lang="en-US" sz="1600" dirty="0">
                <a:solidFill>
                  <a:schemeClr val="tx1">
                    <a:lumMod val="85000"/>
                    <a:lumOff val="15000"/>
                  </a:schemeClr>
                </a:solidFill>
                <a:latin typeface="Microsoft JhengHei Light" panose="020B0304030504040204" pitchFamily="34" charset="-120"/>
                <a:ea typeface="Microsoft JhengHei Light" panose="020B0304030504040204" pitchFamily="34" charset="-120"/>
                <a:sym typeface="+mn-ea"/>
              </a:rPr>
              <a:t>data trends </a:t>
            </a:r>
            <a:r>
              <a:rPr lang="en-ZA" altLang="en-US" sz="1600" dirty="0">
                <a:solidFill>
                  <a:schemeClr val="tx1">
                    <a:lumMod val="85000"/>
                    <a:lumOff val="15000"/>
                  </a:schemeClr>
                </a:solidFill>
                <a:latin typeface="Microsoft JhengHei Light" panose="020B0304030504040204" pitchFamily="34" charset="-120"/>
                <a:ea typeface="Microsoft JhengHei Light" panose="020B0304030504040204" pitchFamily="34" charset="-120"/>
                <a:sym typeface="+mn-ea"/>
              </a:rPr>
              <a:t>over time</a:t>
            </a:r>
            <a:r>
              <a:rPr lang="en-US" sz="1600" dirty="0">
                <a:solidFill>
                  <a:schemeClr val="tx1">
                    <a:lumMod val="85000"/>
                    <a:lumOff val="15000"/>
                  </a:schemeClr>
                </a:solidFill>
                <a:latin typeface="Microsoft JhengHei Light" panose="020B0304030504040204" pitchFamily="34" charset="-120"/>
                <a:ea typeface="Microsoft JhengHei Light" panose="020B0304030504040204" pitchFamily="34" charset="-120"/>
                <a:sym typeface="+mn-ea"/>
              </a:rPr>
              <a:t>. </a:t>
            </a:r>
            <a:r>
              <a:rPr lang="en-ZA" altLang="en-US" sz="1600" dirty="0">
                <a:solidFill>
                  <a:schemeClr val="tx1">
                    <a:lumMod val="85000"/>
                    <a:lumOff val="15000"/>
                  </a:schemeClr>
                </a:solidFill>
                <a:latin typeface="Microsoft JhengHei Light" panose="020B0304030504040204" pitchFamily="34" charset="-120"/>
                <a:ea typeface="Microsoft JhengHei Light" panose="020B0304030504040204" pitchFamily="34" charset="-120"/>
                <a:sym typeface="+mn-ea"/>
              </a:rPr>
              <a:t>A line chart was used to show </a:t>
            </a:r>
            <a:r>
              <a:rPr lang="en-US" sz="1600" i="1" dirty="0">
                <a:solidFill>
                  <a:schemeClr val="tx1">
                    <a:lumMod val="85000"/>
                    <a:lumOff val="15000"/>
                  </a:schemeClr>
                </a:solidFill>
                <a:latin typeface="Microsoft JhengHei Light" panose="020B0304030504040204" pitchFamily="34" charset="-120"/>
                <a:ea typeface="Microsoft JhengHei Light" panose="020B0304030504040204" pitchFamily="34" charset="-120"/>
              </a:rPr>
              <a:t>Success Rate</a:t>
            </a:r>
            <a:r>
              <a:rPr lang="en-US" sz="1600" dirty="0">
                <a:solidFill>
                  <a:schemeClr val="tx1">
                    <a:lumMod val="85000"/>
                    <a:lumOff val="15000"/>
                  </a:schemeClr>
                </a:solidFill>
                <a:latin typeface="Microsoft JhengHei Light" panose="020B0304030504040204" pitchFamily="34" charset="-120"/>
                <a:ea typeface="Microsoft JhengHei Light" panose="020B0304030504040204" pitchFamily="34" charset="-120"/>
              </a:rPr>
              <a:t> </a:t>
            </a:r>
            <a:r>
              <a:rPr lang="en-ZA" altLang="en-US" sz="1600" dirty="0">
                <a:solidFill>
                  <a:schemeClr val="tx1">
                    <a:lumMod val="85000"/>
                    <a:lumOff val="15000"/>
                  </a:schemeClr>
                </a:solidFill>
                <a:latin typeface="Microsoft JhengHei Light" panose="020B0304030504040204" pitchFamily="34" charset="-120"/>
                <a:ea typeface="Microsoft JhengHei Light" panose="020B0304030504040204" pitchFamily="34" charset="-120"/>
              </a:rPr>
              <a:t>over a certain number of </a:t>
            </a:r>
            <a:r>
              <a:rPr lang="en-ZA" altLang="en-US" sz="1600" i="1" dirty="0">
                <a:solidFill>
                  <a:schemeClr val="tx1">
                    <a:lumMod val="85000"/>
                    <a:lumOff val="15000"/>
                  </a:schemeClr>
                </a:solidFill>
                <a:latin typeface="Microsoft JhengHei Light" panose="020B0304030504040204" pitchFamily="34" charset="-120"/>
                <a:ea typeface="Microsoft JhengHei Light" panose="020B0304030504040204" pitchFamily="34" charset="-120"/>
              </a:rPr>
              <a:t>Years.</a:t>
            </a:r>
            <a:endParaRPr lang="en-US" sz="1600" dirty="0">
              <a:solidFill>
                <a:schemeClr val="accent3">
                  <a:lumMod val="25000"/>
                </a:schemeClr>
              </a:solidFill>
              <a:latin typeface="Microsoft JhengHei Light" panose="020B0304030504040204" pitchFamily="34" charset="-120"/>
              <a:ea typeface="Microsoft JhengHei Light" panose="020B0304030504040204" pitchFamily="34" charset="-120"/>
            </a:endParaRPr>
          </a:p>
          <a:p>
            <a:pPr>
              <a:lnSpc>
                <a:spcPct val="100000"/>
              </a:lnSpc>
              <a:spcBef>
                <a:spcPts val="1400"/>
              </a:spcBef>
            </a:pPr>
            <a:endParaRPr lang="en-US" sz="1600" dirty="0">
              <a:solidFill>
                <a:schemeClr val="accent3">
                  <a:lumMod val="25000"/>
                </a:schemeClr>
              </a:solidFill>
              <a:highlight>
                <a:srgbClr val="C0C0C0"/>
              </a:highlight>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9571"/>
            <a:ext cx="9745589" cy="4688342"/>
          </a:xfrm>
          <a:prstGeom prst="rect">
            <a:avLst/>
          </a:prstGeom>
        </p:spPr>
        <p:txBody>
          <a:bodyPr lIns="91440" tIns="45720" rIns="91440" bIns="45720" anchor="t"/>
          <a:lstStyle/>
          <a:p>
            <a:pPr marL="342900" indent="-342900" algn="l">
              <a:buFont typeface="+mj-lt"/>
              <a:buAutoNum type="arabicPeriod"/>
            </a:pPr>
            <a:r>
              <a:rPr lang="en-US" sz="1800" i="0" dirty="0">
                <a:effectLst/>
                <a:highlight>
                  <a:srgbClr val="FFFFFF"/>
                </a:highlight>
                <a:latin typeface="Microsoft JhengHei Light" panose="020B0304030504040204" pitchFamily="34" charset="-120"/>
                <a:ea typeface="Microsoft JhengHei Light" panose="020B0304030504040204" pitchFamily="34" charset="-120"/>
              </a:rPr>
              <a:t>Display the names of the unique launch sites in the space mission</a:t>
            </a:r>
          </a:p>
          <a:p>
            <a:pPr marL="342900" indent="-342900">
              <a:buFont typeface="+mj-lt"/>
              <a:buAutoNum type="arabicPeriod"/>
            </a:pPr>
            <a:r>
              <a:rPr lang="en-US" sz="1600" i="0" dirty="0">
                <a:effectLst/>
                <a:highlight>
                  <a:srgbClr val="FFFFFF"/>
                </a:highlight>
                <a:latin typeface="Microsoft JhengHei Light" panose="020B0304030504040204" pitchFamily="34" charset="-120"/>
                <a:ea typeface="Microsoft JhengHei Light" panose="020B0304030504040204" pitchFamily="34" charset="-120"/>
              </a:rPr>
              <a:t>Display 5 records where launch sites begin with the string 'CCA’</a:t>
            </a:r>
          </a:p>
          <a:p>
            <a:pPr marL="342900" indent="-342900">
              <a:buFont typeface="+mj-lt"/>
              <a:buAutoNum type="arabicPeriod"/>
            </a:pPr>
            <a:r>
              <a:rPr lang="en-US" sz="1600" i="0" dirty="0">
                <a:effectLst/>
                <a:highlight>
                  <a:srgbClr val="FFFFFF"/>
                </a:highlight>
                <a:latin typeface="Microsoft JhengHei Light" panose="020B0304030504040204" pitchFamily="34" charset="-120"/>
                <a:ea typeface="Microsoft JhengHei Light" panose="020B0304030504040204" pitchFamily="34" charset="-120"/>
              </a:rPr>
              <a:t>Display the total payload mass carried by boosters launched by NASA (CRS)</a:t>
            </a:r>
          </a:p>
          <a:p>
            <a:pPr marL="342900" indent="-342900">
              <a:buFont typeface="+mj-lt"/>
              <a:buAutoNum type="arabicPeriod"/>
            </a:pPr>
            <a:r>
              <a:rPr lang="en-US" sz="1600" i="0" dirty="0">
                <a:effectLst/>
                <a:highlight>
                  <a:srgbClr val="FFFFFF"/>
                </a:highlight>
                <a:latin typeface="Microsoft JhengHei Light" panose="020B0304030504040204" pitchFamily="34" charset="-120"/>
                <a:ea typeface="Microsoft JhengHei Light" panose="020B0304030504040204" pitchFamily="34" charset="-120"/>
              </a:rPr>
              <a:t>Display average payload mass carried by booster version F9 v1.1</a:t>
            </a:r>
          </a:p>
          <a:p>
            <a:pPr marL="342900" indent="-342900">
              <a:buFont typeface="+mj-lt"/>
              <a:buAutoNum type="arabicPeriod"/>
            </a:pPr>
            <a:r>
              <a:rPr lang="en-US" sz="1600" i="0" dirty="0">
                <a:effectLst/>
                <a:highlight>
                  <a:srgbClr val="FFFFFF"/>
                </a:highlight>
                <a:latin typeface="Microsoft JhengHei Light" panose="020B0304030504040204" pitchFamily="34" charset="-120"/>
                <a:ea typeface="Microsoft JhengHei Light" panose="020B0304030504040204" pitchFamily="34" charset="-120"/>
              </a:rPr>
              <a:t>List the date when the first successful landing outcome in ground pad was achieved.</a:t>
            </a:r>
          </a:p>
          <a:p>
            <a:pPr marL="342900" indent="-342900">
              <a:buFont typeface="+mj-lt"/>
              <a:buAutoNum type="arabicPeriod"/>
            </a:pPr>
            <a:r>
              <a:rPr lang="en-US" sz="1600" i="0" dirty="0">
                <a:effectLst/>
                <a:highlight>
                  <a:srgbClr val="FFFFFF"/>
                </a:highlight>
                <a:latin typeface="Microsoft JhengHei Light" panose="020B0304030504040204" pitchFamily="34" charset="-120"/>
                <a:ea typeface="Microsoft JhengHei Light" panose="020B0304030504040204" pitchFamily="34" charset="-120"/>
              </a:rPr>
              <a:t>List the names of the boosters which have success in drone ship and have payload mass greater than 4000 but less than 6000</a:t>
            </a:r>
          </a:p>
          <a:p>
            <a:pPr marL="342900" indent="-342900">
              <a:buFont typeface="+mj-lt"/>
              <a:buAutoNum type="arabicPeriod"/>
            </a:pPr>
            <a:r>
              <a:rPr lang="en-US" sz="1600" i="0" dirty="0">
                <a:effectLst/>
                <a:highlight>
                  <a:srgbClr val="FFFFFF"/>
                </a:highlight>
                <a:latin typeface="Microsoft JhengHei Light" panose="020B0304030504040204" pitchFamily="34" charset="-120"/>
                <a:ea typeface="Microsoft JhengHei Light" panose="020B0304030504040204" pitchFamily="34" charset="-120"/>
              </a:rPr>
              <a:t>List the total number of successful and failure mission outcomes</a:t>
            </a:r>
          </a:p>
          <a:p>
            <a:pPr marL="342900" indent="-342900">
              <a:buFont typeface="+mj-lt"/>
              <a:buAutoNum type="arabicPeriod"/>
            </a:pPr>
            <a:r>
              <a:rPr lang="en-US" sz="1600" i="0" dirty="0">
                <a:effectLst/>
                <a:highlight>
                  <a:srgbClr val="FFFFFF"/>
                </a:highlight>
                <a:latin typeface="Microsoft JhengHei Light" panose="020B0304030504040204" pitchFamily="34" charset="-120"/>
                <a:ea typeface="Microsoft JhengHei Light" panose="020B0304030504040204" pitchFamily="34" charset="-120"/>
              </a:rPr>
              <a:t>List the names of the booster versions which have carried the maximum payload mass. Use a subquery</a:t>
            </a:r>
          </a:p>
          <a:p>
            <a:pPr marL="342900" indent="-342900">
              <a:buFont typeface="+mj-lt"/>
              <a:buAutoNum type="arabicPeriod"/>
            </a:pPr>
            <a:r>
              <a:rPr lang="en-US" sz="1600" i="0" dirty="0">
                <a:effectLst/>
                <a:highlight>
                  <a:srgbClr val="FFFFFF"/>
                </a:highlight>
                <a:latin typeface="Microsoft JhengHei Light" panose="020B0304030504040204" pitchFamily="34" charset="-120"/>
                <a:ea typeface="Microsoft JhengHei Light" panose="020B0304030504040204" pitchFamily="34" charset="-120"/>
              </a:rPr>
              <a:t>List the records which will display the month names, failure landing outcomes in drone ship ,booster versions, launch site for the months in year 2015.</a:t>
            </a:r>
          </a:p>
          <a:p>
            <a:pPr marL="342900" indent="-342900">
              <a:buFont typeface="+mj-lt"/>
              <a:buAutoNum type="arabicPeriod"/>
            </a:pPr>
            <a:r>
              <a:rPr lang="en-US" sz="1600" i="0" dirty="0">
                <a:effectLst/>
                <a:highlight>
                  <a:srgbClr val="FFFFFF"/>
                </a:highlight>
                <a:latin typeface="Microsoft JhengHei Light" panose="020B0304030504040204" pitchFamily="34" charset="-120"/>
                <a:ea typeface="Microsoft JhengHei Light" panose="020B0304030504040204" pitchFamily="34" charset="-120"/>
              </a:rPr>
              <a:t>Rank the count of landing outcomes (such as Failure (drone ship) or Success (ground pad)) between the date 2010-06-04 and 2017-03-20, in descending order.</a:t>
            </a:r>
          </a:p>
          <a:p>
            <a:pPr marL="0" indent="0">
              <a:buNone/>
            </a:pPr>
            <a:endParaRPr lang="en-US" sz="1600" i="0" dirty="0">
              <a:effectLst/>
              <a:highlight>
                <a:srgbClr val="FFFFFF"/>
              </a:highlight>
              <a:latin typeface="system-ui"/>
            </a:endParaRPr>
          </a:p>
          <a:p>
            <a:pPr marL="0" indent="0" algn="l">
              <a:buNone/>
            </a:pPr>
            <a:endParaRPr lang="en-US" sz="1800" i="0" dirty="0">
              <a:effectLst/>
              <a:highlight>
                <a:srgbClr val="FFFFFF"/>
              </a:highlight>
              <a:latin typeface="system-ui"/>
            </a:endParaRPr>
          </a:p>
          <a:p>
            <a:pPr marL="0" indent="0">
              <a:buNone/>
            </a:pPr>
            <a:endParaRPr lang="en-US" dirty="0"/>
          </a:p>
          <a:p>
            <a:pPr marL="514350" indent="-514350">
              <a:buFont typeface="+mj-lt"/>
              <a:buAutoNum type="arabicPeriod"/>
            </a:pP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C791CD6F-A7FB-4949-919E-342627EFA5F7}"/>
              </a:ext>
            </a:extLst>
          </p:cNvPr>
          <p:cNvSpPr txBox="1"/>
          <p:nvPr/>
        </p:nvSpPr>
        <p:spPr>
          <a:xfrm flipH="1">
            <a:off x="734028" y="6242545"/>
            <a:ext cx="10308771" cy="369332"/>
          </a:xfrm>
          <a:prstGeom prst="rect">
            <a:avLst/>
          </a:prstGeom>
          <a:noFill/>
        </p:spPr>
        <p:txBody>
          <a:bodyPr wrap="square" rtlCol="0">
            <a:spAutoFit/>
          </a:bodyPr>
          <a:lstStyle/>
          <a:p>
            <a:r>
              <a:rPr lang="en-US" b="1" dirty="0"/>
              <a:t>GitHub URL: </a:t>
            </a:r>
            <a:r>
              <a:rPr lang="en-US" b="1" dirty="0">
                <a:hlinkClick r:id="rId3"/>
              </a:rPr>
              <a:t>EDA with SQL</a:t>
            </a:r>
            <a:endParaRPr lang="en-US" b="1" dirty="0"/>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232571" cy="3741975"/>
          </a:xfrm>
          <a:prstGeom prst="rect">
            <a:avLst/>
          </a:prstGeom>
        </p:spPr>
        <p:txBody>
          <a:bodyPr>
            <a:normAutofit/>
          </a:bodyPr>
          <a:lstStyle/>
          <a:p>
            <a:pPr marL="0" indent="0">
              <a:lnSpc>
                <a:spcPct val="150000"/>
              </a:lnSpc>
              <a:spcBef>
                <a:spcPts val="1400"/>
              </a:spcBef>
              <a:buNone/>
            </a:pPr>
            <a:r>
              <a:rPr lang="en-ZA" altLang="en-US" sz="1700" dirty="0">
                <a:solidFill>
                  <a:schemeClr val="accent3">
                    <a:lumMod val="25000"/>
                  </a:schemeClr>
                </a:solidFill>
                <a:latin typeface="Microsoft JhengHei" panose="020B0604030504040204" charset="-120"/>
                <a:ea typeface="Microsoft JhengHei" panose="020B0604030504040204" charset="-120"/>
              </a:rPr>
              <a:t>O</a:t>
            </a:r>
            <a:r>
              <a:rPr lang="en-US" sz="1700" dirty="0" err="1">
                <a:solidFill>
                  <a:schemeClr val="accent3">
                    <a:lumMod val="25000"/>
                  </a:schemeClr>
                </a:solidFill>
                <a:latin typeface="Microsoft JhengHei" panose="020B0604030504040204" charset="-120"/>
                <a:ea typeface="Microsoft JhengHei" panose="020B0604030504040204" charset="-120"/>
              </a:rPr>
              <a:t>bjects</a:t>
            </a:r>
            <a:r>
              <a:rPr lang="en-US" sz="1700" dirty="0">
                <a:solidFill>
                  <a:schemeClr val="accent3">
                    <a:lumMod val="25000"/>
                  </a:schemeClr>
                </a:solidFill>
                <a:latin typeface="Microsoft JhengHei" panose="020B0604030504040204" charset="-120"/>
                <a:ea typeface="Microsoft JhengHei" panose="020B0604030504040204" charset="-120"/>
              </a:rPr>
              <a:t> </a:t>
            </a:r>
            <a:r>
              <a:rPr lang="en-ZA" altLang="en-US" sz="1700" dirty="0">
                <a:solidFill>
                  <a:schemeClr val="accent3">
                    <a:lumMod val="25000"/>
                  </a:schemeClr>
                </a:solidFill>
                <a:latin typeface="Microsoft JhengHei" panose="020B0604030504040204" charset="-120"/>
                <a:ea typeface="Microsoft JhengHei" panose="020B0604030504040204" charset="-120"/>
              </a:rPr>
              <a:t>were </a:t>
            </a:r>
            <a:r>
              <a:rPr lang="en-US" sz="1700" dirty="0">
                <a:solidFill>
                  <a:schemeClr val="accent3">
                    <a:lumMod val="25000"/>
                  </a:schemeClr>
                </a:solidFill>
                <a:latin typeface="Microsoft JhengHei" panose="020B0604030504040204" charset="-120"/>
                <a:ea typeface="Microsoft JhengHei" panose="020B0604030504040204" charset="-120"/>
              </a:rPr>
              <a:t> created and added to a </a:t>
            </a:r>
            <a:r>
              <a:rPr lang="en-ZA" altLang="en-US" sz="1700" dirty="0">
                <a:solidFill>
                  <a:schemeClr val="accent3">
                    <a:lumMod val="25000"/>
                  </a:schemeClr>
                </a:solidFill>
                <a:latin typeface="Microsoft JhengHei" panose="020B0604030504040204" charset="-120"/>
                <a:ea typeface="Microsoft JhengHei" panose="020B0604030504040204" charset="-120"/>
              </a:rPr>
              <a:t>F</a:t>
            </a:r>
            <a:r>
              <a:rPr lang="en-US" sz="1700" dirty="0" err="1">
                <a:solidFill>
                  <a:schemeClr val="accent3">
                    <a:lumMod val="25000"/>
                  </a:schemeClr>
                </a:solidFill>
                <a:latin typeface="Microsoft JhengHei" panose="020B0604030504040204" charset="-120"/>
                <a:ea typeface="Microsoft JhengHei" panose="020B0604030504040204" charset="-120"/>
              </a:rPr>
              <a:t>olium</a:t>
            </a:r>
            <a:r>
              <a:rPr lang="en-US" sz="1700" dirty="0">
                <a:solidFill>
                  <a:schemeClr val="accent3">
                    <a:lumMod val="25000"/>
                  </a:schemeClr>
                </a:solidFill>
                <a:latin typeface="Microsoft JhengHei" panose="020B0604030504040204" charset="-120"/>
                <a:ea typeface="Microsoft JhengHei" panose="020B0604030504040204" charset="-120"/>
              </a:rPr>
              <a:t> map</a:t>
            </a:r>
            <a:r>
              <a:rPr lang="en-ZA" altLang="en-US" sz="1700" dirty="0">
                <a:solidFill>
                  <a:schemeClr val="accent3">
                    <a:lumMod val="25000"/>
                  </a:schemeClr>
                </a:solidFill>
                <a:latin typeface="Microsoft JhengHei" panose="020B0604030504040204" charset="-120"/>
                <a:ea typeface="Microsoft JhengHei" panose="020B0604030504040204" charset="-120"/>
              </a:rPr>
              <a:t>. </a:t>
            </a:r>
            <a:r>
              <a:rPr lang="en-US" sz="1700" dirty="0">
                <a:solidFill>
                  <a:schemeClr val="accent3">
                    <a:lumMod val="25000"/>
                  </a:schemeClr>
                </a:solidFill>
                <a:latin typeface="Microsoft JhengHei" panose="020B0604030504040204" charset="-120"/>
                <a:ea typeface="Microsoft JhengHei" panose="020B0604030504040204" charset="-120"/>
              </a:rPr>
              <a:t>Marker </a:t>
            </a:r>
            <a:r>
              <a:rPr lang="en-ZA" altLang="en-US" sz="1700" dirty="0">
                <a:solidFill>
                  <a:schemeClr val="accent3">
                    <a:lumMod val="25000"/>
                  </a:schemeClr>
                </a:solidFill>
                <a:latin typeface="Microsoft JhengHei" panose="020B0604030504040204" charset="-120"/>
                <a:ea typeface="Microsoft JhengHei" panose="020B0604030504040204" charset="-120"/>
              </a:rPr>
              <a:t>objects were used to</a:t>
            </a:r>
            <a:r>
              <a:rPr lang="en-US" sz="1700" dirty="0">
                <a:solidFill>
                  <a:schemeClr val="accent3">
                    <a:lumMod val="25000"/>
                  </a:schemeClr>
                </a:solidFill>
                <a:latin typeface="Microsoft JhengHei" panose="020B0604030504040204" charset="-120"/>
                <a:ea typeface="Microsoft JhengHei" panose="020B0604030504040204" charset="-120"/>
              </a:rPr>
              <a:t> show all launch sites on a map </a:t>
            </a:r>
            <a:r>
              <a:rPr lang="en-ZA" altLang="en-US" sz="1700" dirty="0">
                <a:solidFill>
                  <a:schemeClr val="accent3">
                    <a:lumMod val="25000"/>
                  </a:schemeClr>
                </a:solidFill>
                <a:latin typeface="Microsoft JhengHei" panose="020B0604030504040204" charset="-120"/>
                <a:ea typeface="Microsoft JhengHei" panose="020B0604030504040204" charset="-120"/>
              </a:rPr>
              <a:t>as well as</a:t>
            </a:r>
            <a:r>
              <a:rPr lang="en-US" sz="1700" dirty="0">
                <a:solidFill>
                  <a:schemeClr val="accent3">
                    <a:lumMod val="25000"/>
                  </a:schemeClr>
                </a:solidFill>
                <a:latin typeface="Microsoft JhengHei" panose="020B0604030504040204" charset="-120"/>
                <a:ea typeface="Microsoft JhengHei" panose="020B0604030504040204" charset="-120"/>
              </a:rPr>
              <a:t> the success</a:t>
            </a:r>
            <a:r>
              <a:rPr lang="en-ZA" altLang="en-US" sz="1700" dirty="0" err="1">
                <a:solidFill>
                  <a:schemeClr val="accent3">
                    <a:lumMod val="25000"/>
                  </a:schemeClr>
                </a:solidFill>
                <a:latin typeface="Microsoft JhengHei" panose="020B0604030504040204" charset="-120"/>
                <a:ea typeface="Microsoft JhengHei" panose="020B0604030504040204" charset="-120"/>
              </a:rPr>
              <a:t>ful</a:t>
            </a:r>
            <a:r>
              <a:rPr lang="en-US" sz="1700" dirty="0">
                <a:solidFill>
                  <a:schemeClr val="accent3">
                    <a:lumMod val="25000"/>
                  </a:schemeClr>
                </a:solidFill>
                <a:latin typeface="Microsoft JhengHei" panose="020B0604030504040204" charset="-120"/>
                <a:ea typeface="Microsoft JhengHei" panose="020B0604030504040204" charset="-120"/>
              </a:rPr>
              <a:t>/failed launches for each site on the map</a:t>
            </a:r>
            <a:r>
              <a:rPr lang="en-ZA" altLang="en-US" sz="1700" dirty="0">
                <a:solidFill>
                  <a:schemeClr val="accent3">
                    <a:lumMod val="25000"/>
                  </a:schemeClr>
                </a:solidFill>
                <a:latin typeface="Microsoft JhengHei" panose="020B0604030504040204" charset="-120"/>
                <a:ea typeface="Microsoft JhengHei" panose="020B0604030504040204" charset="-120"/>
              </a:rPr>
              <a:t>. </a:t>
            </a:r>
            <a:r>
              <a:rPr lang="en-US" sz="1700" dirty="0">
                <a:solidFill>
                  <a:schemeClr val="accent3">
                    <a:lumMod val="25000"/>
                  </a:schemeClr>
                </a:solidFill>
                <a:latin typeface="Microsoft JhengHei" panose="020B0604030504040204" charset="-120"/>
                <a:ea typeface="Microsoft JhengHei" panose="020B0604030504040204" charset="-120"/>
              </a:rPr>
              <a:t>Line </a:t>
            </a:r>
            <a:r>
              <a:rPr lang="en-ZA" altLang="en-US" sz="1700" dirty="0">
                <a:solidFill>
                  <a:schemeClr val="accent3">
                    <a:lumMod val="25000"/>
                  </a:schemeClr>
                </a:solidFill>
                <a:latin typeface="Microsoft JhengHei" panose="020B0604030504040204" charset="-120"/>
                <a:ea typeface="Microsoft JhengHei" panose="020B0604030504040204" charset="-120"/>
              </a:rPr>
              <a:t>objects were used to</a:t>
            </a:r>
            <a:r>
              <a:rPr lang="en-US" sz="1700" dirty="0">
                <a:solidFill>
                  <a:schemeClr val="accent3">
                    <a:lumMod val="25000"/>
                  </a:schemeClr>
                </a:solidFill>
                <a:latin typeface="Microsoft JhengHei" panose="020B0604030504040204" charset="-120"/>
                <a:ea typeface="Microsoft JhengHei" panose="020B0604030504040204" charset="-120"/>
              </a:rPr>
              <a:t> </a:t>
            </a:r>
            <a:r>
              <a:rPr lang="en-ZA" altLang="en-US" sz="1700" dirty="0">
                <a:solidFill>
                  <a:schemeClr val="accent3">
                    <a:lumMod val="25000"/>
                  </a:schemeClr>
                </a:solidFill>
                <a:latin typeface="Microsoft JhengHei" panose="020B0604030504040204" charset="-120"/>
                <a:ea typeface="Microsoft JhengHei" panose="020B0604030504040204" charset="-120"/>
              </a:rPr>
              <a:t>calculate</a:t>
            </a:r>
            <a:r>
              <a:rPr lang="en-US" sz="1700" dirty="0">
                <a:solidFill>
                  <a:schemeClr val="accent3">
                    <a:lumMod val="25000"/>
                  </a:schemeClr>
                </a:solidFill>
                <a:latin typeface="Microsoft JhengHei" panose="020B0604030504040204" charset="-120"/>
                <a:ea typeface="Microsoft JhengHei" panose="020B0604030504040204" charset="-120"/>
              </a:rPr>
              <a:t> the distances between a launch site to its proximities</a:t>
            </a:r>
            <a:endParaRPr lang="en-US" sz="1455" dirty="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By adding these objects, following geographical patterns about launch sites are found:</a:t>
            </a:r>
          </a:p>
          <a:p>
            <a:pPr lvl="1">
              <a:lnSpc>
                <a:spcPct val="10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Are launch sites in close proximity to railways? Yes</a:t>
            </a:r>
          </a:p>
          <a:p>
            <a:pPr lvl="1">
              <a:lnSpc>
                <a:spcPct val="10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Are launch sites in close proximity to highways? Yes</a:t>
            </a:r>
          </a:p>
          <a:p>
            <a:pPr lvl="1">
              <a:lnSpc>
                <a:spcPct val="10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Are launch sites in close proximity to coastline? Yes</a:t>
            </a:r>
          </a:p>
          <a:p>
            <a:pPr lvl="1">
              <a:lnSpc>
                <a:spcPct val="10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Do launch sites keep certain distance away from cities? Yes</a:t>
            </a:r>
          </a:p>
          <a:p>
            <a:pPr marL="0" indent="0">
              <a:buNone/>
            </a:pP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13" name="TextBox 12">
            <a:extLst>
              <a:ext uri="{FF2B5EF4-FFF2-40B4-BE49-F238E27FC236}">
                <a16:creationId xmlns:a16="http://schemas.microsoft.com/office/drawing/2014/main" id="{F84E90AF-D084-3F63-7FDE-109796CCCF52}"/>
              </a:ext>
            </a:extLst>
          </p:cNvPr>
          <p:cNvSpPr txBox="1"/>
          <p:nvPr/>
        </p:nvSpPr>
        <p:spPr>
          <a:xfrm>
            <a:off x="770011" y="5772804"/>
            <a:ext cx="5501736" cy="369332"/>
          </a:xfrm>
          <a:prstGeom prst="rect">
            <a:avLst/>
          </a:prstGeom>
          <a:noFill/>
        </p:spPr>
        <p:txBody>
          <a:bodyPr wrap="square" rtlCol="0">
            <a:spAutoFit/>
          </a:bodyPr>
          <a:lstStyle/>
          <a:p>
            <a:r>
              <a:rPr lang="en-US" b="1" dirty="0"/>
              <a:t>GitHub URL: </a:t>
            </a:r>
            <a:r>
              <a:rPr lang="en-US" b="1" dirty="0">
                <a:hlinkClick r:id="rId3"/>
              </a:rPr>
              <a:t>Interactive Map Analytics with Folium</a:t>
            </a:r>
            <a:endParaRPr lang="en-US" b="1" dirty="0"/>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14" name="TextBox 13">
            <a:extLst>
              <a:ext uri="{FF2B5EF4-FFF2-40B4-BE49-F238E27FC236}">
                <a16:creationId xmlns:a16="http://schemas.microsoft.com/office/drawing/2014/main" id="{F9BE8CDF-8DDF-D5E0-351F-5AA235F27D8B}"/>
              </a:ext>
            </a:extLst>
          </p:cNvPr>
          <p:cNvSpPr txBox="1"/>
          <p:nvPr/>
        </p:nvSpPr>
        <p:spPr>
          <a:xfrm>
            <a:off x="1035271" y="4836637"/>
            <a:ext cx="3340786" cy="369332"/>
          </a:xfrm>
          <a:prstGeom prst="rect">
            <a:avLst/>
          </a:prstGeom>
          <a:noFill/>
        </p:spPr>
        <p:txBody>
          <a:bodyPr wrap="square">
            <a:spAutoFit/>
          </a:bodyPr>
          <a:lstStyle/>
          <a:p>
            <a:r>
              <a:rPr lang="en-US" b="1" dirty="0"/>
              <a:t>GitHub URL:</a:t>
            </a:r>
            <a:r>
              <a:rPr lang="en-US" b="1" dirty="0">
                <a:hlinkClick r:id="rId3"/>
              </a:rPr>
              <a:t>Space X Dashboard</a:t>
            </a:r>
            <a:endParaRPr lang="en-US" b="1" dirty="0"/>
          </a:p>
        </p:txBody>
      </p:sp>
      <p:sp>
        <p:nvSpPr>
          <p:cNvPr id="13" name="Content Placeholder 4">
            <a:extLst>
              <a:ext uri="{FF2B5EF4-FFF2-40B4-BE49-F238E27FC236}">
                <a16:creationId xmlns:a16="http://schemas.microsoft.com/office/drawing/2014/main" id="{C5931758-0905-CE02-B3FE-CA2956014BA8}"/>
              </a:ext>
            </a:extLst>
          </p:cNvPr>
          <p:cNvSpPr txBox="1">
            <a:spLocks/>
          </p:cNvSpPr>
          <p:nvPr/>
        </p:nvSpPr>
        <p:spPr>
          <a:xfrm>
            <a:off x="770011" y="1500982"/>
            <a:ext cx="10232571" cy="37419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1400"/>
              </a:spcBef>
              <a:buNone/>
            </a:pPr>
            <a:r>
              <a:rPr lang="en-US" sz="1600" u="sng" dirty="0">
                <a:solidFill>
                  <a:schemeClr val="tx1">
                    <a:lumMod val="85000"/>
                    <a:lumOff val="15000"/>
                  </a:schemeClr>
                </a:solidFill>
                <a:latin typeface="Microsoft JhengHei" panose="020B0604030504040204" charset="-120"/>
                <a:ea typeface="Microsoft JhengHei" panose="020B0604030504040204" charset="-120"/>
              </a:rPr>
              <a:t>The dashboard application contains </a:t>
            </a:r>
            <a:r>
              <a:rPr lang="en-ZA" altLang="en-US" sz="1600" u="sng" dirty="0">
                <a:solidFill>
                  <a:schemeClr val="tx1">
                    <a:lumMod val="85000"/>
                    <a:lumOff val="15000"/>
                  </a:schemeClr>
                </a:solidFill>
                <a:latin typeface="Microsoft JhengHei" panose="020B0604030504040204" charset="-120"/>
                <a:ea typeface="Microsoft JhengHei" panose="020B0604030504040204" charset="-120"/>
              </a:rPr>
              <a:t>two </a:t>
            </a:r>
            <a:r>
              <a:rPr lang="en-US" sz="1600" u="sng" dirty="0">
                <a:solidFill>
                  <a:schemeClr val="tx1">
                    <a:lumMod val="85000"/>
                    <a:lumOff val="15000"/>
                  </a:schemeClr>
                </a:solidFill>
                <a:latin typeface="Microsoft JhengHei" panose="020B0604030504040204" charset="-120"/>
                <a:ea typeface="Microsoft JhengHei" panose="020B0604030504040204" charset="-120"/>
              </a:rPr>
              <a:t>chart</a:t>
            </a:r>
            <a:r>
              <a:rPr lang="en-ZA" altLang="en-US" sz="1600" u="sng" dirty="0">
                <a:solidFill>
                  <a:schemeClr val="tx1">
                    <a:lumMod val="85000"/>
                    <a:lumOff val="15000"/>
                  </a:schemeClr>
                </a:solidFill>
                <a:latin typeface="Microsoft JhengHei" panose="020B0604030504040204" charset="-120"/>
                <a:ea typeface="Microsoft JhengHei" panose="020B0604030504040204" charset="-120"/>
              </a:rPr>
              <a:t>s:</a:t>
            </a:r>
            <a:endParaRPr lang="en-US" sz="16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6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600" dirty="0">
                <a:solidFill>
                  <a:schemeClr val="tx1">
                    <a:lumMod val="85000"/>
                    <a:lumOff val="15000"/>
                  </a:schemeClr>
                </a:solidFill>
                <a:latin typeface="Microsoft JhengHei" panose="020B0604030504040204" charset="-120"/>
                <a:ea typeface="Microsoft JhengHei" panose="020B0604030504040204" charset="-120"/>
              </a:rPr>
              <a:t>A p</a:t>
            </a:r>
            <a:r>
              <a:rPr lang="en-US" sz="1600" dirty="0" err="1">
                <a:solidFill>
                  <a:schemeClr val="tx1">
                    <a:lumMod val="85000"/>
                    <a:lumOff val="15000"/>
                  </a:schemeClr>
                </a:solidFill>
                <a:latin typeface="Microsoft JhengHei" panose="020B0604030504040204" charset="-120"/>
                <a:ea typeface="Microsoft JhengHei" panose="020B0604030504040204" charset="-120"/>
              </a:rPr>
              <a:t>ie</a:t>
            </a:r>
            <a:r>
              <a:rPr lang="en-US" sz="1600" dirty="0">
                <a:solidFill>
                  <a:schemeClr val="tx1">
                    <a:lumMod val="85000"/>
                    <a:lumOff val="15000"/>
                  </a:schemeClr>
                </a:solidFill>
                <a:latin typeface="Microsoft JhengHei" panose="020B0604030504040204" charset="-120"/>
                <a:ea typeface="Microsoft JhengHei" panose="020B0604030504040204" charset="-120"/>
              </a:rPr>
              <a:t> chart </a:t>
            </a:r>
            <a:r>
              <a:rPr lang="en-ZA" altLang="en-US" sz="1600" dirty="0">
                <a:solidFill>
                  <a:schemeClr val="tx1">
                    <a:lumMod val="85000"/>
                    <a:lumOff val="15000"/>
                  </a:schemeClr>
                </a:solidFill>
                <a:latin typeface="Microsoft JhengHei" panose="020B0604030504040204" charset="-120"/>
                <a:ea typeface="Microsoft JhengHei" panose="020B0604030504040204" charset="-120"/>
              </a:rPr>
              <a:t>that shows the successful launch by each</a:t>
            </a:r>
            <a:r>
              <a:rPr lang="en-US" sz="1600" dirty="0">
                <a:solidFill>
                  <a:schemeClr val="tx1">
                    <a:lumMod val="85000"/>
                    <a:lumOff val="15000"/>
                  </a:schemeClr>
                </a:solidFill>
                <a:latin typeface="Microsoft JhengHei" panose="020B0604030504040204" charset="-120"/>
                <a:ea typeface="Microsoft JhengHei" panose="020B0604030504040204" charset="-120"/>
              </a:rPr>
              <a:t> site</a:t>
            </a:r>
            <a:r>
              <a:rPr lang="en-ZA" altLang="en-US" sz="1600" dirty="0">
                <a:solidFill>
                  <a:schemeClr val="tx1">
                    <a:lumMod val="85000"/>
                    <a:lumOff val="15000"/>
                  </a:schemeClr>
                </a:solidFill>
                <a:latin typeface="Microsoft JhengHei" panose="020B0604030504040204" charset="-120"/>
                <a:ea typeface="Microsoft JhengHei" panose="020B0604030504040204" charset="-120"/>
              </a:rPr>
              <a:t>. This chart is useful as you can visualize the distribution of landing outcomes across all launch sites or show the success rate of launches on individual sites.</a:t>
            </a:r>
            <a:endParaRPr lang="en-US" sz="16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600" u="sng"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600" dirty="0">
                <a:solidFill>
                  <a:schemeClr val="tx1">
                    <a:lumMod val="85000"/>
                    <a:lumOff val="15000"/>
                  </a:schemeClr>
                </a:solidFill>
                <a:latin typeface="Microsoft JhengHei" panose="020B0604030504040204" charset="-120"/>
                <a:ea typeface="Microsoft JhengHei" panose="020B0604030504040204" charset="-120"/>
              </a:rPr>
              <a:t>A s</a:t>
            </a:r>
            <a:r>
              <a:rPr lang="en-US" sz="1600" dirty="0" err="1">
                <a:solidFill>
                  <a:schemeClr val="tx1">
                    <a:lumMod val="85000"/>
                    <a:lumOff val="15000"/>
                  </a:schemeClr>
                </a:solidFill>
                <a:latin typeface="Microsoft JhengHei" panose="020B0604030504040204" charset="-120"/>
                <a:ea typeface="Microsoft JhengHei" panose="020B0604030504040204" charset="-120"/>
              </a:rPr>
              <a:t>catter</a:t>
            </a:r>
            <a:r>
              <a:rPr lang="en-US" sz="1600" dirty="0">
                <a:solidFill>
                  <a:schemeClr val="tx1">
                    <a:lumMod val="85000"/>
                    <a:lumOff val="15000"/>
                  </a:schemeClr>
                </a:solidFill>
                <a:latin typeface="Microsoft JhengHei" panose="020B0604030504040204" charset="-120"/>
                <a:ea typeface="Microsoft JhengHei" panose="020B0604030504040204" charset="-120"/>
              </a:rPr>
              <a:t> char</a:t>
            </a:r>
            <a:r>
              <a:rPr lang="en-ZA" altLang="en-US" sz="1600" dirty="0">
                <a:solidFill>
                  <a:schemeClr val="tx1">
                    <a:lumMod val="85000"/>
                    <a:lumOff val="15000"/>
                  </a:schemeClr>
                </a:solidFill>
                <a:latin typeface="Microsoft JhengHei" panose="020B0604030504040204" charset="-120"/>
                <a:ea typeface="Microsoft JhengHei" panose="020B0604030504040204" charset="-120"/>
              </a:rPr>
              <a:t>t that shows the relationship between landing outcomes an the payload mass of different boosters. The dashboard takes two inputs, namely the site(s) and payload mass. This chart is useful as you can visualize how different variables affect the landing outcomes,</a:t>
            </a:r>
            <a:endParaRPr lang="en-US" sz="1600" dirty="0">
              <a:solidFill>
                <a:schemeClr val="tx1">
                  <a:lumMod val="85000"/>
                  <a:lumOff val="15000"/>
                </a:schemeClr>
              </a:solidFill>
              <a:latin typeface="Microsoft JhengHei" panose="020B0604030504040204" charset="-120"/>
              <a:ea typeface="Microsoft JhengHei" panose="020B0604030504040204" charset="-120"/>
            </a:endParaRP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9506104" cy="2169432"/>
          </a:xfrm>
          <a:prstGeom prst="rect">
            <a:avLst/>
          </a:prstGeom>
        </p:spPr>
        <p:txBody>
          <a:bodyPr>
            <a:normAutofit/>
          </a:bodyPr>
          <a:lstStyle/>
          <a:p>
            <a:pPr marL="342900" indent="-342900">
              <a:buFont typeface="+mj-lt"/>
              <a:buAutoNum type="arabicPeriod"/>
            </a:pPr>
            <a:r>
              <a:rPr lang="en-US" sz="1800" dirty="0"/>
              <a:t>Create a NumPy array from the column Class</a:t>
            </a:r>
          </a:p>
          <a:p>
            <a:pPr marL="342900" indent="-342900">
              <a:buFont typeface="+mj-lt"/>
              <a:buAutoNum type="arabicPeriod"/>
            </a:pPr>
            <a:r>
              <a:rPr lang="en-US" sz="1800" dirty="0"/>
              <a:t>Standardizing de data using transform</a:t>
            </a:r>
          </a:p>
          <a:p>
            <a:pPr marL="342900" indent="-342900">
              <a:buFont typeface="+mj-lt"/>
              <a:buAutoNum type="arabicPeriod"/>
            </a:pPr>
            <a:r>
              <a:rPr lang="en-US" sz="1800" dirty="0"/>
              <a:t>Split into training and test set</a:t>
            </a:r>
          </a:p>
          <a:p>
            <a:pPr marL="342900" indent="-342900">
              <a:buFont typeface="+mj-lt"/>
              <a:buAutoNum type="arabicPeriod"/>
            </a:pPr>
            <a:r>
              <a:rPr lang="en-US" sz="1800" dirty="0"/>
              <a:t>Find the best Hyperparameters for Logistic </a:t>
            </a:r>
            <a:r>
              <a:rPr lang="en-US" sz="1800" dirty="0" err="1"/>
              <a:t>Regresion</a:t>
            </a:r>
            <a:r>
              <a:rPr lang="en-US" sz="1800" dirty="0"/>
              <a:t>, SVM, KNN and </a:t>
            </a:r>
            <a:r>
              <a:rPr lang="en-US" sz="1800" dirty="0" err="1"/>
              <a:t>Decisition</a:t>
            </a:r>
            <a:r>
              <a:rPr lang="en-US" sz="1800" dirty="0"/>
              <a:t> tree</a:t>
            </a:r>
          </a:p>
          <a:p>
            <a:pPr marL="342900" indent="-342900">
              <a:buFont typeface="+mj-lt"/>
              <a:buAutoNum type="arabicPeriod"/>
            </a:pPr>
            <a:r>
              <a:rPr lang="en-US" sz="1800" dirty="0"/>
              <a:t>Use test data to evaluate models based on their accuracy score and confusion matrix.</a:t>
            </a:r>
          </a:p>
          <a:p>
            <a:pPr marL="342900" indent="-342900">
              <a:buFont typeface="+mj-lt"/>
              <a:buAutoNum type="arabicPeriod"/>
            </a:pPr>
            <a:endParaRPr lang="en-US" sz="18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3CE9C5B4-1127-AC0A-F8B3-5D6669DD2D3F}"/>
              </a:ext>
            </a:extLst>
          </p:cNvPr>
          <p:cNvSpPr txBox="1"/>
          <p:nvPr/>
        </p:nvSpPr>
        <p:spPr>
          <a:xfrm>
            <a:off x="1514777" y="3810391"/>
            <a:ext cx="5277910" cy="369332"/>
          </a:xfrm>
          <a:prstGeom prst="rect">
            <a:avLst/>
          </a:prstGeom>
          <a:noFill/>
        </p:spPr>
        <p:txBody>
          <a:bodyPr wrap="square" rtlCol="0">
            <a:spAutoFit/>
          </a:bodyPr>
          <a:lstStyle/>
          <a:p>
            <a:r>
              <a:rPr lang="en-US" b="1" dirty="0"/>
              <a:t>GitHub URL: </a:t>
            </a:r>
            <a:r>
              <a:rPr lang="en-US" b="1" dirty="0">
                <a:hlinkClick r:id="rId3"/>
              </a:rPr>
              <a:t>Space X Machine Learning Prediction</a:t>
            </a:r>
            <a:endParaRPr lang="en-US" b="1" dirty="0"/>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05568" y="1502983"/>
            <a:ext cx="10444486" cy="48163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Microsoft JhengHei Light" panose="020B0304030504040204" pitchFamily="34" charset="-120"/>
                <a:ea typeface="Microsoft JhengHei Light" panose="020B0304030504040204" pitchFamily="34" charset="-120"/>
              </a:rPr>
              <a:t>The results of de exploratory data analysis revealed that the launch site KSC LC-39A and VAFB SLC 4E has a success rate of 77% and CCAFS LC-40 the success rate of 60%. </a:t>
            </a:r>
          </a:p>
          <a:p>
            <a:pPr>
              <a:lnSpc>
                <a:spcPct val="100000"/>
              </a:lnSpc>
              <a:spcBef>
                <a:spcPts val="1400"/>
              </a:spcBef>
            </a:pPr>
            <a:r>
              <a:rPr lang="en-US" sz="2200" dirty="0">
                <a:solidFill>
                  <a:schemeClr val="accent3">
                    <a:lumMod val="25000"/>
                  </a:schemeClr>
                </a:solidFill>
                <a:latin typeface="Microsoft JhengHei Light" panose="020B0304030504040204" pitchFamily="34" charset="-120"/>
                <a:ea typeface="Microsoft JhengHei Light" panose="020B0304030504040204" pitchFamily="34" charset="-120"/>
              </a:rPr>
              <a:t>The results for the interactive analysis shows that the launch site KSC LC-39A has the higher rate of success 41.7% </a:t>
            </a:r>
          </a:p>
          <a:p>
            <a:pPr>
              <a:lnSpc>
                <a:spcPct val="100000"/>
              </a:lnSpc>
              <a:spcBef>
                <a:spcPts val="1400"/>
              </a:spcBef>
            </a:pPr>
            <a:endParaRPr lang="en-US" sz="2200" dirty="0">
              <a:solidFill>
                <a:schemeClr val="accent3">
                  <a:lumMod val="25000"/>
                </a:schemeClr>
              </a:solidFill>
              <a:latin typeface="Microsoft JhengHei Light" panose="020B0304030504040204" pitchFamily="34" charset="-120"/>
              <a:ea typeface="Microsoft JhengHei Light" panose="020B0304030504040204" pitchFamily="34" charset="-120"/>
            </a:endParaRPr>
          </a:p>
          <a:p>
            <a:pPr>
              <a:lnSpc>
                <a:spcPct val="100000"/>
              </a:lnSpc>
              <a:spcBef>
                <a:spcPts val="1400"/>
              </a:spcBef>
            </a:pPr>
            <a:endParaRPr lang="en-US" sz="2200" dirty="0">
              <a:solidFill>
                <a:schemeClr val="accent3">
                  <a:lumMod val="25000"/>
                </a:schemeClr>
              </a:solidFill>
              <a:latin typeface="Microsoft JhengHei Light" panose="020B0304030504040204" pitchFamily="34" charset="-120"/>
              <a:ea typeface="Microsoft JhengHei Light" panose="020B0304030504040204" pitchFamily="34" charset="-120"/>
            </a:endParaRPr>
          </a:p>
          <a:p>
            <a:pPr>
              <a:lnSpc>
                <a:spcPct val="100000"/>
              </a:lnSpc>
              <a:spcBef>
                <a:spcPts val="1400"/>
              </a:spcBef>
            </a:pPr>
            <a:endParaRPr lang="en-US" sz="2200" dirty="0">
              <a:solidFill>
                <a:schemeClr val="accent3">
                  <a:lumMod val="25000"/>
                </a:schemeClr>
              </a:solidFill>
              <a:latin typeface="Microsoft JhengHei Light" panose="020B0304030504040204" pitchFamily="34" charset="-120"/>
              <a:ea typeface="Microsoft JhengHei Light" panose="020B0304030504040204" pitchFamily="34" charset="-120"/>
            </a:endParaRPr>
          </a:p>
          <a:p>
            <a:pPr>
              <a:lnSpc>
                <a:spcPct val="100000"/>
              </a:lnSpc>
              <a:spcBef>
                <a:spcPts val="1400"/>
              </a:spcBef>
            </a:pPr>
            <a:r>
              <a:rPr lang="en-US" sz="2200" dirty="0">
                <a:solidFill>
                  <a:schemeClr val="accent3">
                    <a:lumMod val="25000"/>
                  </a:schemeClr>
                </a:solidFill>
                <a:latin typeface="Microsoft JhengHei Light" panose="020B0304030504040204" pitchFamily="34" charset="-120"/>
                <a:ea typeface="Microsoft JhengHei Light" panose="020B0304030504040204" pitchFamily="34" charset="-120"/>
              </a:rPr>
              <a:t>Predictive analysis results showed that three (LR,KNN,SVM) of the models tested had an accuracy of 83.33% and the Decision tree only has 77% of accuracy.</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3" name="Rectangle 2">
            <a:extLst>
              <a:ext uri="{FF2B5EF4-FFF2-40B4-BE49-F238E27FC236}">
                <a16:creationId xmlns:a16="http://schemas.microsoft.com/office/drawing/2014/main" id="{EC974722-B5C9-2729-D8E4-7AFB29806EC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var(--jp-code-font-family)"/>
              </a:rPr>
              <a:t>KSC LC-39A</a:t>
            </a:r>
            <a:r>
              <a:rPr kumimoji="0" lang="en-US" altLang="en-US" sz="1000" b="0" i="0" u="none" strike="noStrike" cap="none" normalizeH="0" baseline="0">
                <a:ln>
                  <a:noFill/>
                </a:ln>
                <a:solidFill>
                  <a:schemeClr val="tx1"/>
                </a:solidFill>
                <a:effectLst/>
                <a:latin typeface="system-ui"/>
              </a:rPr>
              <a:t> and </a:t>
            </a:r>
            <a:r>
              <a:rPr kumimoji="0" lang="en-US" altLang="en-US" sz="1000" b="0" i="0" u="none" strike="noStrike" cap="none" normalizeH="0" baseline="0">
                <a:ln>
                  <a:noFill/>
                </a:ln>
                <a:solidFill>
                  <a:schemeClr val="tx1"/>
                </a:solidFill>
                <a:effectLst/>
                <a:latin typeface="var(--jp-code-font-family)"/>
              </a:rPr>
              <a:t>VAFB SLC 4E</a:t>
            </a:r>
            <a:r>
              <a:rPr kumimoji="0" lang="en-US" altLang="en-US" sz="1000" b="0" i="0" u="none" strike="noStrike" cap="none" normalizeH="0" baseline="0">
                <a:ln>
                  <a:noFill/>
                </a:ln>
                <a:solidFill>
                  <a:schemeClr val="tx1"/>
                </a:solidFill>
                <a:effectLst/>
                <a:latin typeface="system-ui"/>
              </a:rPr>
              <a:t> has a success rate of 77%</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5ADBBD45-7078-F993-0E78-08759A417524}"/>
              </a:ext>
            </a:extLst>
          </p:cNvPr>
          <p:cNvPicPr>
            <a:picLocks noChangeAspect="1"/>
          </p:cNvPicPr>
          <p:nvPr/>
        </p:nvPicPr>
        <p:blipFill>
          <a:blip r:embed="rId4"/>
          <a:stretch>
            <a:fillRect/>
          </a:stretch>
        </p:blipFill>
        <p:spPr>
          <a:xfrm>
            <a:off x="5783264" y="3053342"/>
            <a:ext cx="3713833" cy="1926448"/>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Microsoft JhengHei Light" panose="020B0304030504040204" pitchFamily="34" charset="-120"/>
                <a:ea typeface="Microsoft JhengHei Light" panose="020B0304030504040204" pitchFamily="34" charset="-120"/>
              </a:rPr>
              <a:t>The </a:t>
            </a:r>
            <a:r>
              <a:rPr lang="en-US" sz="1800" b="1" dirty="0">
                <a:solidFill>
                  <a:srgbClr val="FFC000"/>
                </a:solidFill>
                <a:latin typeface="Microsoft JhengHei Light" panose="020B0304030504040204" pitchFamily="34" charset="-120"/>
                <a:ea typeface="Microsoft JhengHei Light" panose="020B0304030504040204" pitchFamily="34" charset="-120"/>
              </a:rPr>
              <a:t>orange</a:t>
            </a:r>
            <a:r>
              <a:rPr lang="en-US" sz="1800" dirty="0">
                <a:solidFill>
                  <a:schemeClr val="accent3">
                    <a:lumMod val="25000"/>
                  </a:schemeClr>
                </a:solidFill>
                <a:latin typeface="Microsoft JhengHei Light" panose="020B0304030504040204" pitchFamily="34" charset="-120"/>
                <a:ea typeface="Microsoft JhengHei Light" panose="020B0304030504040204" pitchFamily="34" charset="-120"/>
              </a:rPr>
              <a:t> dots represents the successful launches and the </a:t>
            </a:r>
            <a:r>
              <a:rPr lang="en-US" sz="1800" b="1" dirty="0">
                <a:solidFill>
                  <a:srgbClr val="0948CB"/>
                </a:solidFill>
                <a:latin typeface="Microsoft JhengHei Light" panose="020B0304030504040204" pitchFamily="34" charset="-120"/>
                <a:ea typeface="Microsoft JhengHei Light" panose="020B0304030504040204" pitchFamily="34" charset="-120"/>
              </a:rPr>
              <a:t>blue</a:t>
            </a:r>
            <a:r>
              <a:rPr lang="en-US" sz="1800" dirty="0">
                <a:solidFill>
                  <a:schemeClr val="accent3">
                    <a:lumMod val="25000"/>
                  </a:schemeClr>
                </a:solidFill>
                <a:latin typeface="Microsoft JhengHei Light" panose="020B0304030504040204" pitchFamily="34" charset="-120"/>
                <a:ea typeface="Microsoft JhengHei Light" panose="020B0304030504040204" pitchFamily="34" charset="-120"/>
              </a:rPr>
              <a:t> dots unsuccessful launches.</a:t>
            </a:r>
          </a:p>
          <a:p>
            <a:pPr>
              <a:lnSpc>
                <a:spcPct val="100000"/>
              </a:lnSpc>
              <a:spcBef>
                <a:spcPts val="1400"/>
              </a:spcBef>
            </a:pPr>
            <a:r>
              <a:rPr lang="en-US" sz="1800" dirty="0">
                <a:solidFill>
                  <a:schemeClr val="accent3">
                    <a:lumMod val="25000"/>
                  </a:schemeClr>
                </a:solidFill>
                <a:latin typeface="Microsoft JhengHei Light" panose="020B0304030504040204" pitchFamily="34" charset="-120"/>
                <a:ea typeface="Microsoft JhengHei Light" panose="020B0304030504040204" pitchFamily="34" charset="-120"/>
              </a:rPr>
              <a:t>Successful launch increases after the 40</a:t>
            </a:r>
            <a:r>
              <a:rPr lang="en-US" sz="1800" baseline="30000" dirty="0">
                <a:solidFill>
                  <a:schemeClr val="accent3">
                    <a:lumMod val="25000"/>
                  </a:schemeClr>
                </a:solidFill>
                <a:latin typeface="Microsoft JhengHei Light" panose="020B0304030504040204" pitchFamily="34" charset="-120"/>
                <a:ea typeface="Microsoft JhengHei Light" panose="020B0304030504040204" pitchFamily="34" charset="-120"/>
              </a:rPr>
              <a:t>th</a:t>
            </a:r>
            <a:r>
              <a:rPr lang="en-US" sz="1800" dirty="0">
                <a:solidFill>
                  <a:schemeClr val="accent3">
                    <a:lumMod val="25000"/>
                  </a:schemeClr>
                </a:solidFill>
                <a:latin typeface="Microsoft JhengHei Light" panose="020B0304030504040204" pitchFamily="34" charset="-120"/>
                <a:ea typeface="Microsoft JhengHei Light" panose="020B0304030504040204" pitchFamily="34" charset="-120"/>
              </a:rPr>
              <a:t> launch.</a:t>
            </a:r>
          </a:p>
          <a:p>
            <a:pPr>
              <a:lnSpc>
                <a:spcPct val="100000"/>
              </a:lnSpc>
              <a:spcBef>
                <a:spcPts val="1400"/>
              </a:spcBef>
            </a:pPr>
            <a:r>
              <a:rPr lang="en-US" sz="1800" dirty="0">
                <a:solidFill>
                  <a:schemeClr val="accent3">
                    <a:lumMod val="25000"/>
                  </a:schemeClr>
                </a:solidFill>
                <a:latin typeface="Microsoft JhengHei Light" panose="020B0304030504040204" pitchFamily="34" charset="-120"/>
                <a:ea typeface="Microsoft JhengHei Light" panose="020B0304030504040204" pitchFamily="34" charset="-120"/>
              </a:rPr>
              <a:t> The success rate increased as the number of flights increased.</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1C8CB090-4BC5-C73C-8223-5E850C83E72F}"/>
              </a:ext>
            </a:extLst>
          </p:cNvPr>
          <p:cNvPicPr>
            <a:picLocks noChangeAspect="1"/>
          </p:cNvPicPr>
          <p:nvPr/>
        </p:nvPicPr>
        <p:blipFill>
          <a:blip r:embed="rId3"/>
          <a:stretch>
            <a:fillRect/>
          </a:stretch>
        </p:blipFill>
        <p:spPr>
          <a:xfrm>
            <a:off x="4737150" y="1805799"/>
            <a:ext cx="6616650" cy="336491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4226532" cy="3811588"/>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Microsoft JhengHei Light" panose="020B0304030504040204" pitchFamily="34" charset="-120"/>
                <a:ea typeface="Microsoft JhengHei Light" panose="020B0304030504040204" pitchFamily="34" charset="-120"/>
              </a:rPr>
              <a:t>The </a:t>
            </a:r>
            <a:r>
              <a:rPr lang="en-US" sz="1800" b="1" dirty="0">
                <a:solidFill>
                  <a:srgbClr val="FFC000"/>
                </a:solidFill>
                <a:latin typeface="Microsoft JhengHei Light" panose="020B0304030504040204" pitchFamily="34" charset="-120"/>
                <a:ea typeface="Microsoft JhengHei Light" panose="020B0304030504040204" pitchFamily="34" charset="-120"/>
              </a:rPr>
              <a:t>orange</a:t>
            </a:r>
            <a:r>
              <a:rPr lang="en-US" sz="1800" dirty="0">
                <a:solidFill>
                  <a:schemeClr val="accent3">
                    <a:lumMod val="25000"/>
                  </a:schemeClr>
                </a:solidFill>
                <a:latin typeface="Microsoft JhengHei Light" panose="020B0304030504040204" pitchFamily="34" charset="-120"/>
                <a:ea typeface="Microsoft JhengHei Light" panose="020B0304030504040204" pitchFamily="34" charset="-120"/>
              </a:rPr>
              <a:t> dots represents the successful launches and the </a:t>
            </a:r>
            <a:r>
              <a:rPr lang="en-US" sz="1800" b="1" dirty="0">
                <a:solidFill>
                  <a:srgbClr val="0948CB"/>
                </a:solidFill>
                <a:latin typeface="Microsoft JhengHei Light" panose="020B0304030504040204" pitchFamily="34" charset="-120"/>
                <a:ea typeface="Microsoft JhengHei Light" panose="020B0304030504040204" pitchFamily="34" charset="-120"/>
              </a:rPr>
              <a:t>blue</a:t>
            </a:r>
            <a:r>
              <a:rPr lang="en-US" sz="1800" dirty="0">
                <a:solidFill>
                  <a:schemeClr val="accent3">
                    <a:lumMod val="25000"/>
                  </a:schemeClr>
                </a:solidFill>
                <a:latin typeface="Microsoft JhengHei Light" panose="020B0304030504040204" pitchFamily="34" charset="-120"/>
                <a:ea typeface="Microsoft JhengHei Light" panose="020B0304030504040204" pitchFamily="34" charset="-120"/>
              </a:rPr>
              <a:t> dots unsuccessful launches.</a:t>
            </a:r>
          </a:p>
          <a:p>
            <a:pPr>
              <a:lnSpc>
                <a:spcPct val="100000"/>
              </a:lnSpc>
              <a:spcBef>
                <a:spcPts val="1400"/>
              </a:spcBef>
            </a:pPr>
            <a:r>
              <a:rPr lang="en-US" sz="1800" dirty="0">
                <a:solidFill>
                  <a:schemeClr val="accent3">
                    <a:lumMod val="25000"/>
                  </a:schemeClr>
                </a:solidFill>
                <a:latin typeface="Microsoft JhengHei Light" panose="020B0304030504040204" pitchFamily="34" charset="-120"/>
                <a:ea typeface="Microsoft JhengHei Light" panose="020B0304030504040204" pitchFamily="34" charset="-120"/>
              </a:rPr>
              <a:t>The VAFB-SLC </a:t>
            </a:r>
            <a:r>
              <a:rPr lang="en-US" sz="1800" dirty="0" err="1">
                <a:solidFill>
                  <a:schemeClr val="accent3">
                    <a:lumMod val="25000"/>
                  </a:schemeClr>
                </a:solidFill>
                <a:latin typeface="Microsoft JhengHei Light" panose="020B0304030504040204" pitchFamily="34" charset="-120"/>
                <a:ea typeface="Microsoft JhengHei Light" panose="020B0304030504040204" pitchFamily="34" charset="-120"/>
              </a:rPr>
              <a:t>launchsite</a:t>
            </a:r>
            <a:r>
              <a:rPr lang="en-US" sz="1800" dirty="0">
                <a:solidFill>
                  <a:schemeClr val="accent3">
                    <a:lumMod val="25000"/>
                  </a:schemeClr>
                </a:solidFill>
                <a:latin typeface="Microsoft JhengHei Light" panose="020B0304030504040204" pitchFamily="34" charset="-120"/>
                <a:ea typeface="Microsoft JhengHei Light" panose="020B0304030504040204" pitchFamily="34" charset="-120"/>
              </a:rPr>
              <a:t> there are no rockets launched for </a:t>
            </a:r>
            <a:r>
              <a:rPr lang="en-US" sz="1800" dirty="0" err="1">
                <a:solidFill>
                  <a:schemeClr val="accent3">
                    <a:lumMod val="25000"/>
                  </a:schemeClr>
                </a:solidFill>
                <a:latin typeface="Microsoft JhengHei Light" panose="020B0304030504040204" pitchFamily="34" charset="-120"/>
                <a:ea typeface="Microsoft JhengHei Light" panose="020B0304030504040204" pitchFamily="34" charset="-120"/>
              </a:rPr>
              <a:t>heavypayload</a:t>
            </a:r>
            <a:r>
              <a:rPr lang="en-US" sz="1800" dirty="0">
                <a:solidFill>
                  <a:schemeClr val="accent3">
                    <a:lumMod val="25000"/>
                  </a:schemeClr>
                </a:solidFill>
                <a:latin typeface="Microsoft JhengHei Light" panose="020B0304030504040204" pitchFamily="34" charset="-120"/>
                <a:ea typeface="Microsoft JhengHei Light" panose="020B0304030504040204" pitchFamily="34" charset="-120"/>
              </a:rPr>
              <a:t> mass (greater than 10000)</a:t>
            </a:r>
          </a:p>
          <a:p>
            <a:pPr>
              <a:lnSpc>
                <a:spcPct val="100000"/>
              </a:lnSpc>
              <a:spcBef>
                <a:spcPts val="1400"/>
              </a:spcBef>
            </a:pPr>
            <a:r>
              <a:rPr lang="en-US" sz="1800" dirty="0">
                <a:solidFill>
                  <a:schemeClr val="accent3">
                    <a:lumMod val="25000"/>
                  </a:schemeClr>
                </a:solidFill>
                <a:latin typeface="Microsoft JhengHei Light" panose="020B0304030504040204" pitchFamily="34" charset="-120"/>
                <a:ea typeface="Microsoft JhengHei Light" panose="020B0304030504040204" pitchFamily="34" charset="-120"/>
              </a:rPr>
              <a:t>The correlation between Payload mass and Launch site is very week.</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A00B1E16-92CA-1302-9C4C-3FC3A58125EF}"/>
              </a:ext>
            </a:extLst>
          </p:cNvPr>
          <p:cNvPicPr>
            <a:picLocks noChangeAspect="1"/>
          </p:cNvPicPr>
          <p:nvPr/>
        </p:nvPicPr>
        <p:blipFill>
          <a:blip r:embed="rId3"/>
          <a:stretch>
            <a:fillRect/>
          </a:stretch>
        </p:blipFill>
        <p:spPr>
          <a:xfrm>
            <a:off x="5372123" y="1840091"/>
            <a:ext cx="6085849" cy="305847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Microsoft JhengHei Light" panose="020B0304030504040204" pitchFamily="34" charset="-120"/>
                <a:ea typeface="Microsoft JhengHei Light" panose="020B0304030504040204" pitchFamily="34" charset="-120"/>
              </a:rPr>
              <a:t>The Orbit ES-L1,GEO,HEO,SSO have a 100% success rates.</a:t>
            </a:r>
          </a:p>
          <a:p>
            <a:pPr>
              <a:lnSpc>
                <a:spcPct val="100000"/>
              </a:lnSpc>
              <a:spcBef>
                <a:spcPts val="1400"/>
              </a:spcBef>
            </a:pPr>
            <a:r>
              <a:rPr lang="en-US" sz="1800" dirty="0">
                <a:solidFill>
                  <a:schemeClr val="accent3">
                    <a:lumMod val="25000"/>
                  </a:schemeClr>
                </a:solidFill>
                <a:latin typeface="Microsoft JhengHei Light" panose="020B0304030504040204" pitchFamily="34" charset="-120"/>
                <a:ea typeface="Microsoft JhengHei Light" panose="020B0304030504040204" pitchFamily="34" charset="-120"/>
              </a:rPr>
              <a:t>The SO have 0% success rate.</a:t>
            </a:r>
          </a:p>
          <a:p>
            <a:pPr>
              <a:lnSpc>
                <a:spcPct val="100000"/>
              </a:lnSpc>
              <a:spcBef>
                <a:spcPts val="1400"/>
              </a:spcBef>
            </a:pPr>
            <a:endParaRPr lang="en-US" sz="1800" dirty="0">
              <a:solidFill>
                <a:schemeClr val="accent3">
                  <a:lumMod val="25000"/>
                </a:schemeClr>
              </a:solidFill>
              <a:latin typeface="Microsoft JhengHei Light" panose="020B0304030504040204" pitchFamily="34" charset="-120"/>
              <a:ea typeface="Microsoft JhengHei Light" panose="020B0304030504040204" pitchFamily="34" charset="-12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73DF2B93-4337-D840-EE4F-72A7F895905D}"/>
              </a:ext>
            </a:extLst>
          </p:cNvPr>
          <p:cNvPicPr>
            <a:picLocks noChangeAspect="1"/>
          </p:cNvPicPr>
          <p:nvPr/>
        </p:nvPicPr>
        <p:blipFill>
          <a:blip r:embed="rId3"/>
          <a:stretch>
            <a:fillRect/>
          </a:stretch>
        </p:blipFill>
        <p:spPr>
          <a:xfrm>
            <a:off x="4854347" y="1523206"/>
            <a:ext cx="6782448" cy="362573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65191" y="1688756"/>
            <a:ext cx="3932238" cy="3811588"/>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Microsoft JhengHei Light" panose="020B0304030504040204" pitchFamily="34" charset="-120"/>
                <a:ea typeface="Microsoft JhengHei Light" panose="020B0304030504040204" pitchFamily="34" charset="-120"/>
              </a:rPr>
              <a:t>In the LEO orbit, the success is positively correlated to the number of flights.</a:t>
            </a:r>
          </a:p>
          <a:p>
            <a:pPr>
              <a:lnSpc>
                <a:spcPct val="100000"/>
              </a:lnSpc>
              <a:spcBef>
                <a:spcPts val="1400"/>
              </a:spcBef>
            </a:pPr>
            <a:r>
              <a:rPr lang="en-US" sz="1800" dirty="0">
                <a:solidFill>
                  <a:schemeClr val="accent3">
                    <a:lumMod val="25000"/>
                  </a:schemeClr>
                </a:solidFill>
                <a:latin typeface="Microsoft JhengHei Light" panose="020B0304030504040204" pitchFamily="34" charset="-120"/>
                <a:ea typeface="Microsoft JhengHei Light" panose="020B0304030504040204" pitchFamily="34" charset="-120"/>
              </a:rPr>
              <a:t>As the flight number increase the rate of success increase.</a:t>
            </a:r>
          </a:p>
          <a:p>
            <a:pPr>
              <a:lnSpc>
                <a:spcPct val="100000"/>
              </a:lnSpc>
              <a:spcBef>
                <a:spcPts val="1400"/>
              </a:spcBef>
            </a:pPr>
            <a:r>
              <a:rPr lang="en-US" sz="1800" dirty="0">
                <a:solidFill>
                  <a:schemeClr val="accent3">
                    <a:lumMod val="25000"/>
                  </a:schemeClr>
                </a:solidFill>
                <a:latin typeface="Microsoft JhengHei Light" panose="020B0304030504040204" pitchFamily="34" charset="-120"/>
                <a:ea typeface="Microsoft JhengHei Light" panose="020B0304030504040204" pitchFamily="34" charset="-120"/>
              </a:rPr>
              <a:t>Orbits SO, GEO has a less number of flights.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94E4C418-2F7F-0723-4137-E97B54A62D4A}"/>
              </a:ext>
            </a:extLst>
          </p:cNvPr>
          <p:cNvPicPr>
            <a:picLocks noChangeAspect="1"/>
          </p:cNvPicPr>
          <p:nvPr/>
        </p:nvPicPr>
        <p:blipFill>
          <a:blip r:embed="rId3"/>
          <a:stretch>
            <a:fillRect/>
          </a:stretch>
        </p:blipFill>
        <p:spPr>
          <a:xfrm>
            <a:off x="4702249" y="1523205"/>
            <a:ext cx="6824560" cy="381158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61154" y="1652874"/>
            <a:ext cx="3656807" cy="3811588"/>
          </a:xfrm>
          <a:prstGeom prst="rect">
            <a:avLst/>
          </a:prstGeom>
        </p:spPr>
        <p:txBody>
          <a:bodyPr>
            <a:normAutofit/>
          </a:bodyPr>
          <a:lstStyle/>
          <a:p>
            <a:pPr>
              <a:lnSpc>
                <a:spcPct val="100000"/>
              </a:lnSpc>
              <a:spcBef>
                <a:spcPts val="1400"/>
              </a:spcBef>
            </a:pPr>
            <a:r>
              <a:rPr lang="en-US" sz="1800" dirty="0" err="1">
                <a:solidFill>
                  <a:schemeClr val="accent3">
                    <a:lumMod val="25000"/>
                  </a:schemeClr>
                </a:solidFill>
                <a:latin typeface="Microsoft JhengHei Light" panose="020B0304030504040204" pitchFamily="34" charset="-120"/>
                <a:ea typeface="Microsoft JhengHei Light" panose="020B0304030504040204" pitchFamily="34" charset="-120"/>
              </a:rPr>
              <a:t>Sso</a:t>
            </a:r>
            <a:r>
              <a:rPr lang="en-US" sz="1800" dirty="0">
                <a:solidFill>
                  <a:schemeClr val="accent3">
                    <a:lumMod val="25000"/>
                  </a:schemeClr>
                </a:solidFill>
                <a:latin typeface="Microsoft JhengHei Light" panose="020B0304030504040204" pitchFamily="34" charset="-120"/>
                <a:ea typeface="Microsoft JhengHei Light" panose="020B0304030504040204" pitchFamily="34" charset="-120"/>
              </a:rPr>
              <a:t> has 100% success rate with payload less than 4000.</a:t>
            </a:r>
          </a:p>
          <a:p>
            <a:pPr>
              <a:lnSpc>
                <a:spcPct val="100000"/>
              </a:lnSpc>
              <a:spcBef>
                <a:spcPts val="1400"/>
              </a:spcBef>
            </a:pPr>
            <a:r>
              <a:rPr lang="en-US" sz="1800" dirty="0">
                <a:solidFill>
                  <a:schemeClr val="accent3">
                    <a:lumMod val="25000"/>
                  </a:schemeClr>
                </a:solidFill>
                <a:latin typeface="Microsoft JhengHei Light" panose="020B0304030504040204" pitchFamily="34" charset="-120"/>
                <a:ea typeface="Microsoft JhengHei Light" panose="020B0304030504040204" pitchFamily="34" charset="-120"/>
              </a:rPr>
              <a:t>As the payload is heavier the success rate increase in LEO and ISS orbit.</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659CEBF8-1686-B247-0723-7A62A50C446E}"/>
              </a:ext>
            </a:extLst>
          </p:cNvPr>
          <p:cNvPicPr>
            <a:picLocks noChangeAspect="1"/>
          </p:cNvPicPr>
          <p:nvPr/>
        </p:nvPicPr>
        <p:blipFill>
          <a:blip r:embed="rId3"/>
          <a:stretch>
            <a:fillRect/>
          </a:stretch>
        </p:blipFill>
        <p:spPr>
          <a:xfrm>
            <a:off x="4426818" y="1652874"/>
            <a:ext cx="6858793" cy="381158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62988" y="1404522"/>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Microsoft JhengHei Light" panose="020B0304030504040204" pitchFamily="34" charset="-120"/>
                <a:ea typeface="Microsoft JhengHei Light" panose="020B0304030504040204" pitchFamily="34" charset="-120"/>
              </a:rPr>
              <a:t>The success rate increase through the years, only had a little decrease between 2017 and 2018, then go up again and a dip in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63697F26-B2CF-FA97-65DC-FEAC64B00E4A}"/>
              </a:ext>
            </a:extLst>
          </p:cNvPr>
          <p:cNvPicPr>
            <a:picLocks noChangeAspect="1"/>
          </p:cNvPicPr>
          <p:nvPr/>
        </p:nvPicPr>
        <p:blipFill>
          <a:blip r:embed="rId3"/>
          <a:stretch>
            <a:fillRect/>
          </a:stretch>
        </p:blipFill>
        <p:spPr>
          <a:xfrm>
            <a:off x="4395226" y="1403051"/>
            <a:ext cx="6916534" cy="381158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9190418" cy="1603375"/>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Microsoft JhengHei Light" panose="020B0304030504040204" pitchFamily="34" charset="-120"/>
                <a:ea typeface="Microsoft JhengHei Light" panose="020B0304030504040204" pitchFamily="34" charset="-120"/>
              </a:rPr>
              <a:t>To find the unique </a:t>
            </a:r>
            <a:r>
              <a:rPr lang="en-US" sz="1800" dirty="0" err="1">
                <a:solidFill>
                  <a:schemeClr val="accent3">
                    <a:lumMod val="25000"/>
                  </a:schemeClr>
                </a:solidFill>
                <a:latin typeface="Microsoft JhengHei Light" panose="020B0304030504040204" pitchFamily="34" charset="-120"/>
                <a:ea typeface="Microsoft JhengHei Light" panose="020B0304030504040204" pitchFamily="34" charset="-120"/>
              </a:rPr>
              <a:t>launch_site</a:t>
            </a:r>
            <a:r>
              <a:rPr lang="en-US" sz="1800" dirty="0">
                <a:solidFill>
                  <a:schemeClr val="accent3">
                    <a:lumMod val="25000"/>
                  </a:schemeClr>
                </a:solidFill>
                <a:latin typeface="Microsoft JhengHei Light" panose="020B0304030504040204" pitchFamily="34" charset="-120"/>
                <a:ea typeface="Microsoft JhengHei Light" panose="020B0304030504040204" pitchFamily="34" charset="-120"/>
              </a:rPr>
              <a:t> names a Unique clause was used with a group by from the </a:t>
            </a:r>
            <a:r>
              <a:rPr lang="en-US" sz="1800" dirty="0" err="1">
                <a:solidFill>
                  <a:schemeClr val="accent3">
                    <a:lumMod val="25000"/>
                  </a:schemeClr>
                </a:solidFill>
                <a:latin typeface="Microsoft JhengHei Light" panose="020B0304030504040204" pitchFamily="34" charset="-120"/>
                <a:ea typeface="Microsoft JhengHei Light" panose="020B0304030504040204" pitchFamily="34" charset="-120"/>
              </a:rPr>
              <a:t>launch_site</a:t>
            </a:r>
            <a:r>
              <a:rPr lang="en-US" sz="1800" dirty="0">
                <a:solidFill>
                  <a:schemeClr val="accent3">
                    <a:lumMod val="25000"/>
                  </a:schemeClr>
                </a:solidFill>
                <a:latin typeface="Microsoft JhengHei Light" panose="020B0304030504040204" pitchFamily="34" charset="-120"/>
                <a:ea typeface="Microsoft JhengHei Light" panose="020B0304030504040204" pitchFamily="34" charset="-120"/>
              </a:rPr>
              <a:t> column.</a:t>
            </a:r>
          </a:p>
          <a:p>
            <a:pPr>
              <a:lnSpc>
                <a:spcPct val="100000"/>
              </a:lnSpc>
              <a:spcBef>
                <a:spcPts val="1400"/>
              </a:spcBef>
            </a:pPr>
            <a:r>
              <a:rPr lang="en-US" sz="1800" dirty="0">
                <a:solidFill>
                  <a:schemeClr val="accent3">
                    <a:lumMod val="25000"/>
                  </a:schemeClr>
                </a:solidFill>
                <a:latin typeface="Microsoft JhengHei Light" panose="020B0304030504040204" pitchFamily="34" charset="-120"/>
                <a:ea typeface="Microsoft JhengHei Light" panose="020B0304030504040204" pitchFamily="34" charset="-120"/>
              </a:rPr>
              <a:t>As a result we have the next </a:t>
            </a:r>
            <a:r>
              <a:rPr lang="en-US" sz="1800" dirty="0" err="1">
                <a:solidFill>
                  <a:schemeClr val="accent3">
                    <a:lumMod val="25000"/>
                  </a:schemeClr>
                </a:solidFill>
                <a:latin typeface="Microsoft JhengHei Light" panose="020B0304030504040204" pitchFamily="34" charset="-120"/>
                <a:ea typeface="Microsoft JhengHei Light" panose="020B0304030504040204" pitchFamily="34" charset="-120"/>
              </a:rPr>
              <a:t>Launch_site</a:t>
            </a:r>
            <a:r>
              <a:rPr lang="en-US" sz="1800" dirty="0">
                <a:solidFill>
                  <a:schemeClr val="accent3">
                    <a:lumMod val="25000"/>
                  </a:schemeClr>
                </a:solidFill>
                <a:latin typeface="Microsoft JhengHei Light" panose="020B0304030504040204" pitchFamily="34" charset="-120"/>
                <a:ea typeface="Microsoft JhengHei Light" panose="020B0304030504040204" pitchFamily="34" charset="-120"/>
              </a:rPr>
              <a:t>: CCAFS LC-40, CCAFS SLC-40, KSC LC-39A, VAFB SLC-4E  </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3F5EC858-7542-65DC-F459-D84BB89D8A64}"/>
              </a:ext>
            </a:extLst>
          </p:cNvPr>
          <p:cNvPicPr>
            <a:picLocks noChangeAspect="1"/>
          </p:cNvPicPr>
          <p:nvPr/>
        </p:nvPicPr>
        <p:blipFill>
          <a:blip r:embed="rId3"/>
          <a:stretch>
            <a:fillRect/>
          </a:stretch>
        </p:blipFill>
        <p:spPr>
          <a:xfrm>
            <a:off x="4435499" y="3682703"/>
            <a:ext cx="1431901" cy="208916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462561" cy="1374775"/>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Microsoft JhengHei Light" panose="020B0304030504040204" pitchFamily="34" charset="-120"/>
                <a:ea typeface="Microsoft JhengHei Light" panose="020B0304030504040204" pitchFamily="34" charset="-120"/>
              </a:rPr>
              <a:t>To find the record was used a LIKE clause in the condition where the name start with “CCA’</a:t>
            </a:r>
          </a:p>
          <a:p>
            <a:pPr>
              <a:lnSpc>
                <a:spcPct val="100000"/>
              </a:lnSpc>
              <a:spcBef>
                <a:spcPts val="1400"/>
              </a:spcBef>
            </a:pPr>
            <a:r>
              <a:rPr lang="en-US" sz="1800" dirty="0">
                <a:solidFill>
                  <a:schemeClr val="accent3">
                    <a:lumMod val="25000"/>
                  </a:schemeClr>
                </a:solidFill>
                <a:latin typeface="Microsoft JhengHei Light" panose="020B0304030504040204" pitchFamily="34" charset="-120"/>
                <a:ea typeface="Microsoft JhengHei Light" panose="020B0304030504040204" pitchFamily="34" charset="-120"/>
              </a:rPr>
              <a:t>To get only 5 rows as is show was used LIMITE 5</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90909A2B-AEA2-3BC2-F25C-0545EABBBF97}"/>
              </a:ext>
            </a:extLst>
          </p:cNvPr>
          <p:cNvPicPr>
            <a:picLocks noChangeAspect="1"/>
          </p:cNvPicPr>
          <p:nvPr/>
        </p:nvPicPr>
        <p:blipFill>
          <a:blip r:embed="rId3"/>
          <a:stretch>
            <a:fillRect/>
          </a:stretch>
        </p:blipFill>
        <p:spPr>
          <a:xfrm>
            <a:off x="1224310" y="3261900"/>
            <a:ext cx="6831120" cy="316531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450975"/>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Microsoft JhengHei Light" panose="020B0304030504040204" pitchFamily="34" charset="-120"/>
                <a:ea typeface="Microsoft JhengHei Light" panose="020B0304030504040204" pitchFamily="34" charset="-120"/>
              </a:rPr>
              <a:t>To calculate the total payload carried by booster was used the function SUM() from the column </a:t>
            </a:r>
            <a:r>
              <a:rPr lang="en-US" sz="1800" dirty="0" err="1">
                <a:solidFill>
                  <a:schemeClr val="accent3">
                    <a:lumMod val="25000"/>
                  </a:schemeClr>
                </a:solidFill>
                <a:latin typeface="Microsoft JhengHei Light" panose="020B0304030504040204" pitchFamily="34" charset="-120"/>
                <a:ea typeface="Microsoft JhengHei Light" panose="020B0304030504040204" pitchFamily="34" charset="-120"/>
              </a:rPr>
              <a:t>payload_mass_kg</a:t>
            </a:r>
            <a:endParaRPr lang="en-US" sz="1800" dirty="0">
              <a:solidFill>
                <a:schemeClr val="accent3">
                  <a:lumMod val="25000"/>
                </a:schemeClr>
              </a:solidFill>
              <a:latin typeface="Microsoft JhengHei Light" panose="020B0304030504040204" pitchFamily="34" charset="-120"/>
              <a:ea typeface="Microsoft JhengHei Light" panose="020B0304030504040204" pitchFamily="34" charset="-12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0D60B809-A898-F898-18A1-8A0491608C09}"/>
              </a:ext>
            </a:extLst>
          </p:cNvPr>
          <p:cNvPicPr>
            <a:picLocks noChangeAspect="1"/>
          </p:cNvPicPr>
          <p:nvPr/>
        </p:nvPicPr>
        <p:blipFill>
          <a:blip r:embed="rId3"/>
          <a:stretch>
            <a:fillRect/>
          </a:stretch>
        </p:blipFill>
        <p:spPr>
          <a:xfrm>
            <a:off x="4202130" y="3276600"/>
            <a:ext cx="2964742" cy="100613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505404"/>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Microsoft JhengHei Light" panose="020B0304030504040204" pitchFamily="34" charset="-120"/>
                <a:ea typeface="Microsoft JhengHei Light" panose="020B0304030504040204" pitchFamily="34" charset="-120"/>
              </a:rPr>
              <a:t>To calculate the average payload mass carried by booster version F9 v1.1 was used the function AVG().</a:t>
            </a:r>
          </a:p>
          <a:p>
            <a:pPr>
              <a:lnSpc>
                <a:spcPct val="100000"/>
              </a:lnSpc>
              <a:spcBef>
                <a:spcPts val="1400"/>
              </a:spcBef>
            </a:pPr>
            <a:r>
              <a:rPr lang="en-US" sz="1800" dirty="0">
                <a:solidFill>
                  <a:schemeClr val="accent3">
                    <a:lumMod val="25000"/>
                  </a:schemeClr>
                </a:solidFill>
                <a:latin typeface="Microsoft JhengHei Light" panose="020B0304030504040204" pitchFamily="34" charset="-120"/>
                <a:ea typeface="Microsoft JhengHei Light" panose="020B0304030504040204" pitchFamily="34" charset="-120"/>
              </a:rPr>
              <a:t>Was used a WHERE clause to obtain only the rows where the </a:t>
            </a:r>
            <a:r>
              <a:rPr lang="en-US" sz="1800" dirty="0" err="1">
                <a:solidFill>
                  <a:schemeClr val="accent3">
                    <a:lumMod val="25000"/>
                  </a:schemeClr>
                </a:solidFill>
                <a:latin typeface="Microsoft JhengHei Light" panose="020B0304030504040204" pitchFamily="34" charset="-120"/>
                <a:ea typeface="Microsoft JhengHei Light" panose="020B0304030504040204" pitchFamily="34" charset="-120"/>
              </a:rPr>
              <a:t>booster_version</a:t>
            </a:r>
            <a:r>
              <a:rPr lang="en-US" sz="1800" dirty="0">
                <a:solidFill>
                  <a:schemeClr val="accent3">
                    <a:lumMod val="25000"/>
                  </a:schemeClr>
                </a:solidFill>
                <a:latin typeface="Microsoft JhengHei Light" panose="020B0304030504040204" pitchFamily="34" charset="-120"/>
                <a:ea typeface="Microsoft JhengHei Light" panose="020B0304030504040204" pitchFamily="34" charset="-120"/>
              </a:rPr>
              <a:t> is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21757583-2681-4059-19EA-6DF5F21B2DB2}"/>
              </a:ext>
            </a:extLst>
          </p:cNvPr>
          <p:cNvPicPr>
            <a:picLocks noChangeAspect="1"/>
          </p:cNvPicPr>
          <p:nvPr/>
        </p:nvPicPr>
        <p:blipFill>
          <a:blip r:embed="rId3"/>
          <a:stretch>
            <a:fillRect/>
          </a:stretch>
        </p:blipFill>
        <p:spPr>
          <a:xfrm>
            <a:off x="4282282" y="3852425"/>
            <a:ext cx="2654144" cy="95906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9658504" cy="1450975"/>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Microsoft JhengHei Light" panose="020B0304030504040204" pitchFamily="34" charset="-120"/>
                <a:ea typeface="Microsoft JhengHei Light" panose="020B0304030504040204" pitchFamily="34" charset="-120"/>
              </a:rPr>
              <a:t>Was used a MIN(Date) function to find the first date of a successful landing.</a:t>
            </a:r>
          </a:p>
          <a:p>
            <a:pPr>
              <a:lnSpc>
                <a:spcPct val="100000"/>
              </a:lnSpc>
              <a:spcBef>
                <a:spcPts val="1400"/>
              </a:spcBef>
            </a:pPr>
            <a:r>
              <a:rPr lang="en-US" sz="1800" dirty="0">
                <a:solidFill>
                  <a:schemeClr val="accent3">
                    <a:lumMod val="25000"/>
                  </a:schemeClr>
                </a:solidFill>
                <a:latin typeface="Microsoft JhengHei Light" panose="020B0304030504040204" pitchFamily="34" charset="-120"/>
                <a:ea typeface="Microsoft JhengHei Light" panose="020B0304030504040204" pitchFamily="34" charset="-120"/>
              </a:rPr>
              <a:t>A WHERE clause was used to ensure just data when the </a:t>
            </a:r>
            <a:r>
              <a:rPr lang="en-US" sz="1800" dirty="0" err="1">
                <a:solidFill>
                  <a:schemeClr val="accent3">
                    <a:lumMod val="25000"/>
                  </a:schemeClr>
                </a:solidFill>
                <a:latin typeface="Microsoft JhengHei Light" panose="020B0304030504040204" pitchFamily="34" charset="-120"/>
                <a:ea typeface="Microsoft JhengHei Light" panose="020B0304030504040204" pitchFamily="34" charset="-120"/>
              </a:rPr>
              <a:t>landing_outcome</a:t>
            </a:r>
            <a:r>
              <a:rPr lang="en-US" sz="1800" dirty="0">
                <a:solidFill>
                  <a:schemeClr val="accent3">
                    <a:lumMod val="25000"/>
                  </a:schemeClr>
                </a:solidFill>
                <a:latin typeface="Microsoft JhengHei Light" panose="020B0304030504040204" pitchFamily="34" charset="-120"/>
                <a:ea typeface="Microsoft JhengHei Light" panose="020B0304030504040204" pitchFamily="34" charset="-120"/>
              </a:rPr>
              <a:t> is “Success(ground pad)”</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130E6FAC-092F-BD86-5EB4-B85E37BA24D3}"/>
              </a:ext>
            </a:extLst>
          </p:cNvPr>
          <p:cNvPicPr>
            <a:picLocks noChangeAspect="1"/>
          </p:cNvPicPr>
          <p:nvPr/>
        </p:nvPicPr>
        <p:blipFill>
          <a:blip r:embed="rId3"/>
          <a:stretch>
            <a:fillRect/>
          </a:stretch>
        </p:blipFill>
        <p:spPr>
          <a:xfrm>
            <a:off x="4699290" y="3396343"/>
            <a:ext cx="3236025" cy="11430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6"/>
            <a:ext cx="10322533" cy="1265918"/>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Microsoft JhengHei Light" panose="020B0304030504040204" pitchFamily="34" charset="-120"/>
                <a:ea typeface="Microsoft JhengHei Light" panose="020B0304030504040204" pitchFamily="34" charset="-120"/>
              </a:rPr>
              <a:t>To obtain the List of </a:t>
            </a:r>
            <a:r>
              <a:rPr lang="en-US" sz="1800" dirty="0" err="1">
                <a:solidFill>
                  <a:schemeClr val="accent3">
                    <a:lumMod val="25000"/>
                  </a:schemeClr>
                </a:solidFill>
                <a:latin typeface="Microsoft JhengHei Light" panose="020B0304030504040204" pitchFamily="34" charset="-120"/>
                <a:ea typeface="Microsoft JhengHei Light" panose="020B0304030504040204" pitchFamily="34" charset="-120"/>
              </a:rPr>
              <a:t>Booster_version</a:t>
            </a:r>
            <a:r>
              <a:rPr lang="en-US" sz="1800" dirty="0">
                <a:solidFill>
                  <a:schemeClr val="accent3">
                    <a:lumMod val="25000"/>
                  </a:schemeClr>
                </a:solidFill>
                <a:latin typeface="Microsoft JhengHei Light" panose="020B0304030504040204" pitchFamily="34" charset="-120"/>
                <a:ea typeface="Microsoft JhengHei Light" panose="020B0304030504040204" pitchFamily="34" charset="-120"/>
              </a:rPr>
              <a:t> a WHERE clause was used filtering results to the data that the </a:t>
            </a:r>
            <a:r>
              <a:rPr lang="en-US" sz="1800" dirty="0" err="1">
                <a:solidFill>
                  <a:schemeClr val="accent3">
                    <a:lumMod val="25000"/>
                  </a:schemeClr>
                </a:solidFill>
                <a:latin typeface="Microsoft JhengHei Light" panose="020B0304030504040204" pitchFamily="34" charset="-120"/>
                <a:ea typeface="Microsoft JhengHei Light" panose="020B0304030504040204" pitchFamily="34" charset="-120"/>
              </a:rPr>
              <a:t>landing_outcome</a:t>
            </a:r>
            <a:r>
              <a:rPr lang="en-US" sz="1800" dirty="0">
                <a:solidFill>
                  <a:schemeClr val="accent3">
                    <a:lumMod val="25000"/>
                  </a:schemeClr>
                </a:solidFill>
                <a:latin typeface="Microsoft JhengHei Light" panose="020B0304030504040204" pitchFamily="34" charset="-120"/>
                <a:ea typeface="Microsoft JhengHei Light" panose="020B0304030504040204" pitchFamily="34" charset="-120"/>
              </a:rPr>
              <a:t> was drone ship and the payload between 4000 and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90F275A2-CB1B-E859-0F1F-C1446B43D822}"/>
              </a:ext>
            </a:extLst>
          </p:cNvPr>
          <p:cNvPicPr>
            <a:picLocks noChangeAspect="1"/>
          </p:cNvPicPr>
          <p:nvPr/>
        </p:nvPicPr>
        <p:blipFill>
          <a:blip r:embed="rId3"/>
          <a:stretch>
            <a:fillRect/>
          </a:stretch>
        </p:blipFill>
        <p:spPr>
          <a:xfrm>
            <a:off x="4716660" y="4001293"/>
            <a:ext cx="2076026" cy="204161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Microsoft JhengHei Light" panose="020B0304030504040204" pitchFamily="34" charset="-120"/>
                <a:ea typeface="Microsoft JhengHei Light" panose="020B0304030504040204" pitchFamily="34" charset="-120"/>
              </a:rPr>
              <a:t>To calculate the total of mission successful and failure outcomes a COUNT() function was used with a help of the GROUP BY class in the column </a:t>
            </a:r>
            <a:r>
              <a:rPr lang="en-US" sz="2200" dirty="0" err="1">
                <a:solidFill>
                  <a:schemeClr val="accent3">
                    <a:lumMod val="25000"/>
                  </a:schemeClr>
                </a:solidFill>
                <a:latin typeface="Microsoft JhengHei Light" panose="020B0304030504040204" pitchFamily="34" charset="-120"/>
                <a:ea typeface="Microsoft JhengHei Light" panose="020B0304030504040204" pitchFamily="34" charset="-120"/>
              </a:rPr>
              <a:t>mission_outcome</a:t>
            </a:r>
            <a:r>
              <a:rPr lang="en-US" sz="2200" dirty="0">
                <a:solidFill>
                  <a:schemeClr val="accent3">
                    <a:lumMod val="25000"/>
                  </a:schemeClr>
                </a:solidFill>
                <a:latin typeface="Microsoft JhengHei Light" panose="020B0304030504040204" pitchFamily="34" charset="-120"/>
                <a:ea typeface="Microsoft JhengHei Light" panose="020B0304030504040204" pitchFamily="34" charset="-120"/>
              </a:rPr>
              <a:t>.</a:t>
            </a:r>
          </a:p>
          <a:p>
            <a:pPr>
              <a:lnSpc>
                <a:spcPct val="100000"/>
              </a:lnSpc>
              <a:spcBef>
                <a:spcPts val="1400"/>
              </a:spcBef>
            </a:pPr>
            <a:r>
              <a:rPr lang="en-US" sz="2200" dirty="0">
                <a:solidFill>
                  <a:schemeClr val="accent3">
                    <a:lumMod val="25000"/>
                  </a:schemeClr>
                </a:solidFill>
                <a:latin typeface="Microsoft JhengHei Light" panose="020B0304030504040204" pitchFamily="34" charset="-120"/>
                <a:ea typeface="Microsoft JhengHei Light" panose="020B0304030504040204" pitchFamily="34" charset="-120"/>
              </a:rPr>
              <a:t>There are 99 successful mission outcomes out of 101 missions.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8" name="Picture 7">
            <a:extLst>
              <a:ext uri="{FF2B5EF4-FFF2-40B4-BE49-F238E27FC236}">
                <a16:creationId xmlns:a16="http://schemas.microsoft.com/office/drawing/2014/main" id="{485A8985-373E-72AF-5874-EBE395A0FEA0}"/>
              </a:ext>
            </a:extLst>
          </p:cNvPr>
          <p:cNvPicPr>
            <a:picLocks noChangeAspect="1"/>
          </p:cNvPicPr>
          <p:nvPr/>
        </p:nvPicPr>
        <p:blipFill>
          <a:blip r:embed="rId3"/>
          <a:stretch>
            <a:fillRect/>
          </a:stretch>
        </p:blipFill>
        <p:spPr>
          <a:xfrm>
            <a:off x="3543078" y="3803417"/>
            <a:ext cx="3099817" cy="1443497"/>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328057"/>
            <a:ext cx="9502268" cy="509915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accent3">
                    <a:lumMod val="25000"/>
                  </a:schemeClr>
                </a:solidFill>
                <a:latin typeface="Abadi" panose="020B0604020104020204" pitchFamily="34" charset="0"/>
              </a:rPr>
              <a:t>Summary of methodologies</a:t>
            </a:r>
          </a:p>
          <a:p>
            <a:pPr lvl="1">
              <a:lnSpc>
                <a:spcPct val="100000"/>
              </a:lnSpc>
              <a:spcBef>
                <a:spcPts val="1400"/>
              </a:spcBef>
              <a:buFont typeface="Wingdings" panose="05000000000000000000" pitchFamily="2" charset="2"/>
              <a:buChar char="q"/>
            </a:pPr>
            <a:r>
              <a:rPr lang="en-US" sz="14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 typeface="Wingdings" panose="05000000000000000000" pitchFamily="2" charset="2"/>
              <a:buChar char="q"/>
            </a:pPr>
            <a:r>
              <a:rPr lang="en-US" sz="1400" dirty="0">
                <a:solidFill>
                  <a:schemeClr val="accent3">
                    <a:lumMod val="25000"/>
                  </a:schemeClr>
                </a:solidFill>
                <a:latin typeface="Abadi" panose="020B0604020104020204" pitchFamily="34" charset="0"/>
              </a:rPr>
              <a:t>Data Collection with Scraping</a:t>
            </a:r>
          </a:p>
          <a:p>
            <a:pPr lvl="1">
              <a:lnSpc>
                <a:spcPct val="100000"/>
              </a:lnSpc>
              <a:spcBef>
                <a:spcPts val="1400"/>
              </a:spcBef>
              <a:buFont typeface="Wingdings" panose="05000000000000000000" pitchFamily="2" charset="2"/>
              <a:buChar char="q"/>
            </a:pPr>
            <a:r>
              <a:rPr lang="en-US" sz="1400" dirty="0">
                <a:solidFill>
                  <a:schemeClr val="accent3">
                    <a:lumMod val="25000"/>
                  </a:schemeClr>
                </a:solidFill>
                <a:latin typeface="Abadi" panose="020B0604020104020204" pitchFamily="34" charset="0"/>
              </a:rPr>
              <a:t>Data Wrangling</a:t>
            </a:r>
          </a:p>
          <a:p>
            <a:pPr lvl="1">
              <a:lnSpc>
                <a:spcPct val="100000"/>
              </a:lnSpc>
              <a:spcBef>
                <a:spcPts val="1400"/>
              </a:spcBef>
              <a:buFont typeface="Wingdings" panose="05000000000000000000" pitchFamily="2" charset="2"/>
              <a:buChar char="q"/>
            </a:pPr>
            <a:r>
              <a:rPr lang="en-US" sz="1400" dirty="0">
                <a:solidFill>
                  <a:schemeClr val="accent3">
                    <a:lumMod val="25000"/>
                  </a:schemeClr>
                </a:solidFill>
                <a:latin typeface="Abadi" panose="020B0604020104020204" pitchFamily="34" charset="0"/>
              </a:rPr>
              <a:t>Exploratory Data Analysis using SQL</a:t>
            </a:r>
          </a:p>
          <a:p>
            <a:pPr lvl="1">
              <a:lnSpc>
                <a:spcPct val="100000"/>
              </a:lnSpc>
              <a:spcBef>
                <a:spcPts val="1400"/>
              </a:spcBef>
              <a:buFont typeface="Wingdings" panose="05000000000000000000" pitchFamily="2" charset="2"/>
              <a:buChar char="q"/>
            </a:pPr>
            <a:r>
              <a:rPr lang="en-US" sz="1400" dirty="0">
                <a:solidFill>
                  <a:schemeClr val="accent3">
                    <a:lumMod val="25000"/>
                  </a:schemeClr>
                </a:solidFill>
                <a:latin typeface="Abadi" panose="020B0604020104020204" pitchFamily="34" charset="0"/>
              </a:rPr>
              <a:t>Exploratory Analysis Using Pandas and Matplotlib</a:t>
            </a:r>
          </a:p>
          <a:p>
            <a:pPr lvl="1">
              <a:lnSpc>
                <a:spcPct val="100000"/>
              </a:lnSpc>
              <a:spcBef>
                <a:spcPts val="1400"/>
              </a:spcBef>
              <a:buFont typeface="Wingdings" panose="05000000000000000000" pitchFamily="2" charset="2"/>
              <a:buChar char="q"/>
            </a:pPr>
            <a:r>
              <a:rPr lang="en-US" sz="1400" dirty="0">
                <a:solidFill>
                  <a:schemeClr val="accent3">
                    <a:lumMod val="25000"/>
                  </a:schemeClr>
                </a:solidFill>
                <a:latin typeface="Abadi" panose="020B0604020104020204" pitchFamily="34" charset="0"/>
              </a:rPr>
              <a:t>Interactive Visual Analytics and Dashboard</a:t>
            </a:r>
          </a:p>
          <a:p>
            <a:pPr lvl="1">
              <a:lnSpc>
                <a:spcPct val="100000"/>
              </a:lnSpc>
              <a:spcBef>
                <a:spcPts val="1400"/>
              </a:spcBef>
              <a:buFont typeface="Wingdings" panose="05000000000000000000" pitchFamily="2" charset="2"/>
              <a:buChar char="q"/>
            </a:pPr>
            <a:r>
              <a:rPr lang="en-US" sz="1400" dirty="0">
                <a:solidFill>
                  <a:schemeClr val="accent3">
                    <a:lumMod val="25000"/>
                  </a:schemeClr>
                </a:solidFill>
                <a:latin typeface="Abadi" panose="020B0604020104020204" pitchFamily="34" charset="0"/>
              </a:rPr>
              <a:t>Machine Learning Predictive Analysis</a:t>
            </a:r>
          </a:p>
          <a:p>
            <a:pPr>
              <a:lnSpc>
                <a:spcPct val="100000"/>
              </a:lnSpc>
              <a:spcBef>
                <a:spcPts val="1400"/>
              </a:spcBef>
            </a:pPr>
            <a:r>
              <a:rPr lang="en-US" sz="1800" dirty="0">
                <a:solidFill>
                  <a:schemeClr val="accent3">
                    <a:lumMod val="25000"/>
                  </a:schemeClr>
                </a:solidFill>
                <a:latin typeface="Abadi" panose="020B0604020104020204" pitchFamily="34" charset="0"/>
              </a:rPr>
              <a:t>Summary of all results</a:t>
            </a:r>
          </a:p>
          <a:p>
            <a:pPr lvl="1">
              <a:lnSpc>
                <a:spcPct val="100000"/>
              </a:lnSpc>
              <a:spcBef>
                <a:spcPts val="1400"/>
              </a:spcBef>
              <a:buFont typeface="Wingdings" panose="05000000000000000000" pitchFamily="2" charset="2"/>
              <a:buChar char="q"/>
            </a:pPr>
            <a:r>
              <a:rPr lang="en-US" sz="14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buFont typeface="Wingdings" panose="05000000000000000000" pitchFamily="2" charset="2"/>
              <a:buChar char="q"/>
            </a:pPr>
            <a:r>
              <a:rPr lang="en-US" sz="1400" dirty="0">
                <a:solidFill>
                  <a:schemeClr val="accent3">
                    <a:lumMod val="25000"/>
                  </a:schemeClr>
                </a:solidFill>
                <a:latin typeface="Abadi" panose="020B0604020104020204" pitchFamily="34" charset="0"/>
              </a:rPr>
              <a:t>Interactive Analytics </a:t>
            </a:r>
          </a:p>
          <a:p>
            <a:pPr lvl="1">
              <a:lnSpc>
                <a:spcPct val="100000"/>
              </a:lnSpc>
              <a:spcBef>
                <a:spcPts val="1400"/>
              </a:spcBef>
              <a:buFont typeface="Wingdings" panose="05000000000000000000" pitchFamily="2" charset="2"/>
              <a:buChar char="q"/>
            </a:pPr>
            <a:r>
              <a:rPr lang="en-US" sz="1400" dirty="0">
                <a:solidFill>
                  <a:schemeClr val="accent3">
                    <a:lumMod val="25000"/>
                  </a:schemeClr>
                </a:solidFill>
                <a:latin typeface="Abadi" panose="020B0604020104020204" pitchFamily="34" charset="0"/>
              </a:rPr>
              <a:t>Predictive Analytics Results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subquery was used in the WHERE clause to find the maximum payload mass with the MAX() function. The principal query list all the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that have the maximum payload.</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8" name="Picture 7">
            <a:extLst>
              <a:ext uri="{FF2B5EF4-FFF2-40B4-BE49-F238E27FC236}">
                <a16:creationId xmlns:a16="http://schemas.microsoft.com/office/drawing/2014/main" id="{2856333D-5E3E-D195-F182-1F3EDB02CA98}"/>
              </a:ext>
            </a:extLst>
          </p:cNvPr>
          <p:cNvPicPr>
            <a:picLocks noChangeAspect="1"/>
          </p:cNvPicPr>
          <p:nvPr/>
        </p:nvPicPr>
        <p:blipFill>
          <a:blip r:embed="rId3"/>
          <a:stretch>
            <a:fillRect/>
          </a:stretch>
        </p:blipFill>
        <p:spPr>
          <a:xfrm>
            <a:off x="4534388" y="3106904"/>
            <a:ext cx="1294381" cy="332030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Microsoft JhengHei Light" panose="020B0304030504040204" pitchFamily="34" charset="-120"/>
                <a:ea typeface="Microsoft JhengHei Light" panose="020B0304030504040204" pitchFamily="34" charset="-120"/>
              </a:rPr>
              <a:t>List the failed </a:t>
            </a:r>
            <a:r>
              <a:rPr lang="en-US" sz="1800" dirty="0" err="1">
                <a:solidFill>
                  <a:schemeClr val="accent3">
                    <a:lumMod val="25000"/>
                  </a:schemeClr>
                </a:solidFill>
                <a:latin typeface="Microsoft JhengHei Light" panose="020B0304030504040204" pitchFamily="34" charset="-120"/>
                <a:ea typeface="Microsoft JhengHei Light" panose="020B0304030504040204" pitchFamily="34" charset="-120"/>
              </a:rPr>
              <a:t>landing_outcomes</a:t>
            </a:r>
            <a:r>
              <a:rPr lang="en-US" sz="1800" dirty="0">
                <a:solidFill>
                  <a:schemeClr val="accent3">
                    <a:lumMod val="25000"/>
                  </a:schemeClr>
                </a:solidFill>
                <a:latin typeface="Microsoft JhengHei Light" panose="020B0304030504040204" pitchFamily="34" charset="-120"/>
                <a:ea typeface="Microsoft JhengHei Light" panose="020B0304030504040204" pitchFamily="34" charset="-120"/>
              </a:rPr>
              <a:t> in drone ship where filtered using </a:t>
            </a:r>
            <a:r>
              <a:rPr lang="en-US" sz="1800" dirty="0" err="1">
                <a:solidFill>
                  <a:schemeClr val="accent3">
                    <a:lumMod val="25000"/>
                  </a:schemeClr>
                </a:solidFill>
                <a:latin typeface="Microsoft JhengHei Light" panose="020B0304030504040204" pitchFamily="34" charset="-120"/>
                <a:ea typeface="Microsoft JhengHei Light" panose="020B0304030504040204" pitchFamily="34" charset="-120"/>
              </a:rPr>
              <a:t>substr</a:t>
            </a:r>
            <a:r>
              <a:rPr lang="en-US" sz="1800" dirty="0">
                <a:solidFill>
                  <a:schemeClr val="accent3">
                    <a:lumMod val="25000"/>
                  </a:schemeClr>
                </a:solidFill>
                <a:latin typeface="Microsoft JhengHei Light" panose="020B0304030504040204" pitchFamily="34" charset="-120"/>
                <a:ea typeface="Microsoft JhengHei Light" panose="020B0304030504040204" pitchFamily="34" charset="-120"/>
              </a:rPr>
              <a:t>(Date,0,5) instead of the year because </a:t>
            </a:r>
            <a:r>
              <a:rPr lang="en-US" sz="1800" dirty="0" err="1">
                <a:solidFill>
                  <a:schemeClr val="accent3">
                    <a:lumMod val="25000"/>
                  </a:schemeClr>
                </a:solidFill>
                <a:latin typeface="Microsoft JhengHei Light" panose="020B0304030504040204" pitchFamily="34" charset="-120"/>
                <a:ea typeface="Microsoft JhengHei Light" panose="020B0304030504040204" pitchFamily="34" charset="-120"/>
              </a:rPr>
              <a:t>SQLLite</a:t>
            </a:r>
            <a:r>
              <a:rPr lang="en-US" sz="1800" dirty="0">
                <a:solidFill>
                  <a:schemeClr val="accent3">
                    <a:lumMod val="25000"/>
                  </a:schemeClr>
                </a:solidFill>
                <a:latin typeface="Microsoft JhengHei Light" panose="020B0304030504040204" pitchFamily="34" charset="-120"/>
                <a:ea typeface="Microsoft JhengHei Light" panose="020B0304030504040204" pitchFamily="34" charset="-120"/>
              </a:rPr>
              <a:t> doesn’t support that function.</a:t>
            </a:r>
          </a:p>
          <a:p>
            <a:pPr>
              <a:lnSpc>
                <a:spcPct val="100000"/>
              </a:lnSpc>
              <a:spcBef>
                <a:spcPts val="1400"/>
              </a:spcBef>
            </a:pPr>
            <a:endParaRPr lang="en-US" sz="1800" dirty="0">
              <a:solidFill>
                <a:schemeClr val="accent3">
                  <a:lumMod val="25000"/>
                </a:schemeClr>
              </a:solidFill>
              <a:latin typeface="Microsoft JhengHei Light" panose="020B0304030504040204" pitchFamily="34" charset="-120"/>
              <a:ea typeface="Microsoft JhengHei Light" panose="020B0304030504040204" pitchFamily="34" charset="-120"/>
            </a:endParaRPr>
          </a:p>
          <a:p>
            <a:pPr>
              <a:lnSpc>
                <a:spcPct val="100000"/>
              </a:lnSpc>
              <a:spcBef>
                <a:spcPts val="1400"/>
              </a:spcBef>
            </a:pPr>
            <a:r>
              <a:rPr lang="en-US" sz="1800" dirty="0">
                <a:solidFill>
                  <a:schemeClr val="accent3">
                    <a:lumMod val="25000"/>
                  </a:schemeClr>
                </a:solidFill>
                <a:latin typeface="Microsoft JhengHei Light" panose="020B0304030504040204" pitchFamily="34" charset="-120"/>
                <a:ea typeface="Microsoft JhengHei Light" panose="020B0304030504040204" pitchFamily="34" charset="-120"/>
              </a:rPr>
              <a:t>The year was obtained </a:t>
            </a:r>
            <a:r>
              <a:rPr lang="en-US" sz="1800" dirty="0" err="1">
                <a:solidFill>
                  <a:schemeClr val="accent3">
                    <a:lumMod val="25000"/>
                  </a:schemeClr>
                </a:solidFill>
                <a:latin typeface="Microsoft JhengHei Light" panose="020B0304030504040204" pitchFamily="34" charset="-120"/>
                <a:ea typeface="Microsoft JhengHei Light" panose="020B0304030504040204" pitchFamily="34" charset="-120"/>
              </a:rPr>
              <a:t>substr</a:t>
            </a:r>
            <a:r>
              <a:rPr lang="en-US" sz="1800" dirty="0">
                <a:solidFill>
                  <a:schemeClr val="accent3">
                    <a:lumMod val="25000"/>
                  </a:schemeClr>
                </a:solidFill>
                <a:latin typeface="Microsoft JhengHei Light" panose="020B0304030504040204" pitchFamily="34" charset="-120"/>
                <a:ea typeface="Microsoft JhengHei Light" panose="020B0304030504040204" pitchFamily="34" charset="-120"/>
              </a:rPr>
              <a:t>(Date,0,5) and used in the WHERE clause to filter the information for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FFCCA042-D5C6-1F2B-2F55-27F90697D60F}"/>
              </a:ext>
            </a:extLst>
          </p:cNvPr>
          <p:cNvPicPr>
            <a:picLocks noChangeAspect="1"/>
          </p:cNvPicPr>
          <p:nvPr/>
        </p:nvPicPr>
        <p:blipFill>
          <a:blip r:embed="rId3"/>
          <a:stretch>
            <a:fillRect/>
          </a:stretch>
        </p:blipFill>
        <p:spPr>
          <a:xfrm>
            <a:off x="3236164" y="4441877"/>
            <a:ext cx="5513904" cy="133843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COUNT() function was used to count the different </a:t>
            </a:r>
            <a:r>
              <a:rPr lang="en-US" sz="2200" dirty="0" err="1">
                <a:solidFill>
                  <a:schemeClr val="accent3">
                    <a:lumMod val="25000"/>
                  </a:schemeClr>
                </a:solidFill>
                <a:latin typeface="Abadi" panose="020B0604020104020204" pitchFamily="34" charset="0"/>
              </a:rPr>
              <a:t>landing_outcomes</a:t>
            </a:r>
            <a:r>
              <a:rPr lang="en-US" sz="2200" dirty="0">
                <a:solidFill>
                  <a:schemeClr val="accent3">
                    <a:lumMod val="25000"/>
                  </a:schemeClr>
                </a:solidFill>
                <a:latin typeface="Abadi" panose="020B0604020104020204" pitchFamily="34" charset="0"/>
              </a:rPr>
              <a:t>. To filter the outcomes between to dates  a WHERE clause was used to filter the date between 2010-06-04 and 2017-03-20. a GROUP BY was used to ensure that the count was grouped by the outcome and to show the results in descending order a ORDER BY DESC clause was used. </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3698BF2F-2021-A9AF-0F7D-43EFBB2B7305}"/>
              </a:ext>
            </a:extLst>
          </p:cNvPr>
          <p:cNvPicPr>
            <a:picLocks noChangeAspect="1"/>
          </p:cNvPicPr>
          <p:nvPr/>
        </p:nvPicPr>
        <p:blipFill>
          <a:blip r:embed="rId3"/>
          <a:stretch>
            <a:fillRect/>
          </a:stretch>
        </p:blipFill>
        <p:spPr>
          <a:xfrm>
            <a:off x="4216437" y="3820945"/>
            <a:ext cx="2575783" cy="260626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913914" y="1825625"/>
            <a:ext cx="3371697" cy="2898775"/>
          </a:xfrm>
          <a:prstGeom prst="rect">
            <a:avLst/>
          </a:prstGeom>
        </p:spPr>
        <p:txBody>
          <a:bodyPr lIns="91440" tIns="45720" rIns="91440" bIns="45720" anchor="t">
            <a:normAutofit/>
          </a:bodyPr>
          <a:lstStyle/>
          <a:p>
            <a:r>
              <a:rPr lang="en-US" sz="1800" dirty="0">
                <a:latin typeface="Microsoft JhengHei Light" panose="020B0304030504040204" pitchFamily="34" charset="-120"/>
                <a:ea typeface="Microsoft JhengHei Light" panose="020B0304030504040204" pitchFamily="34" charset="-120"/>
              </a:rPr>
              <a:t>Each marker represent where the Launch sites are located in the US.</a:t>
            </a:r>
          </a:p>
          <a:p>
            <a:r>
              <a:rPr lang="en-US" sz="1800" dirty="0">
                <a:latin typeface="Microsoft JhengHei Light" panose="020B0304030504040204" pitchFamily="34" charset="-120"/>
                <a:ea typeface="Microsoft JhengHei Light" panose="020B0304030504040204" pitchFamily="34" charset="-120"/>
              </a:rPr>
              <a:t>The launch sites are located near the coast.</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Sites Locations</a:t>
            </a:r>
          </a:p>
        </p:txBody>
      </p:sp>
      <p:pic>
        <p:nvPicPr>
          <p:cNvPr id="6" name="Picture 5">
            <a:extLst>
              <a:ext uri="{FF2B5EF4-FFF2-40B4-BE49-F238E27FC236}">
                <a16:creationId xmlns:a16="http://schemas.microsoft.com/office/drawing/2014/main" id="{F1842C3A-0661-E2FD-5D9A-F5B5484F0247}"/>
              </a:ext>
            </a:extLst>
          </p:cNvPr>
          <p:cNvPicPr>
            <a:picLocks noChangeAspect="1"/>
          </p:cNvPicPr>
          <p:nvPr/>
        </p:nvPicPr>
        <p:blipFill>
          <a:blip r:embed="rId3"/>
          <a:stretch>
            <a:fillRect/>
          </a:stretch>
        </p:blipFill>
        <p:spPr>
          <a:xfrm>
            <a:off x="770011" y="1727379"/>
            <a:ext cx="6741132" cy="386787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856514" y="1825625"/>
            <a:ext cx="4659085" cy="4351338"/>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Microsoft JhengHei Light" panose="020B0304030504040204" pitchFamily="34" charset="-120"/>
                <a:ea typeface="Microsoft JhengHei Light" panose="020B0304030504040204" pitchFamily="34" charset="-120"/>
              </a:rPr>
              <a:t>You can see the green point that represents the successful launch.</a:t>
            </a:r>
          </a:p>
          <a:p>
            <a:pPr>
              <a:lnSpc>
                <a:spcPct val="100000"/>
              </a:lnSpc>
              <a:spcBef>
                <a:spcPts val="1400"/>
              </a:spcBef>
            </a:pPr>
            <a:r>
              <a:rPr lang="en-US" sz="1800" dirty="0">
                <a:solidFill>
                  <a:schemeClr val="accent3">
                    <a:lumMod val="25000"/>
                  </a:schemeClr>
                </a:solidFill>
                <a:latin typeface="Microsoft JhengHei Light" panose="020B0304030504040204" pitchFamily="34" charset="-120"/>
                <a:ea typeface="Microsoft JhengHei Light" panose="020B0304030504040204" pitchFamily="34" charset="-120"/>
              </a:rPr>
              <a:t>The red point represents the failures.</a:t>
            </a:r>
          </a:p>
          <a:p>
            <a:pPr>
              <a:lnSpc>
                <a:spcPct val="100000"/>
              </a:lnSpc>
              <a:spcBef>
                <a:spcPts val="1400"/>
              </a:spcBef>
            </a:pPr>
            <a:endParaRPr lang="en-US" sz="1800" dirty="0">
              <a:solidFill>
                <a:schemeClr val="accent3">
                  <a:lumMod val="25000"/>
                </a:schemeClr>
              </a:solidFill>
              <a:latin typeface="Microsoft JhengHei Light" panose="020B0304030504040204" pitchFamily="34" charset="-120"/>
              <a:ea typeface="Microsoft JhengHei Light" panose="020B0304030504040204" pitchFamily="34" charset="-120"/>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or Failure launches</a:t>
            </a:r>
          </a:p>
        </p:txBody>
      </p:sp>
      <p:pic>
        <p:nvPicPr>
          <p:cNvPr id="4" name="Picture 3">
            <a:extLst>
              <a:ext uri="{FF2B5EF4-FFF2-40B4-BE49-F238E27FC236}">
                <a16:creationId xmlns:a16="http://schemas.microsoft.com/office/drawing/2014/main" id="{2FACD482-F972-272B-6578-0F88775B8BCB}"/>
              </a:ext>
            </a:extLst>
          </p:cNvPr>
          <p:cNvPicPr>
            <a:picLocks noChangeAspect="1"/>
          </p:cNvPicPr>
          <p:nvPr/>
        </p:nvPicPr>
        <p:blipFill>
          <a:blip r:embed="rId3"/>
          <a:stretch>
            <a:fillRect/>
          </a:stretch>
        </p:blipFill>
        <p:spPr>
          <a:xfrm>
            <a:off x="595840" y="2035629"/>
            <a:ext cx="4974658" cy="387470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864526" y="1683205"/>
            <a:ext cx="5421085" cy="4314825"/>
          </a:xfrm>
          <a:prstGeom prst="rect">
            <a:avLst/>
          </a:prstGeom>
        </p:spPr>
        <p:txBody>
          <a:bodyPr lIns="91440" tIns="45720" rIns="91440" bIns="45720" anchor="t">
            <a:normAutofit/>
          </a:bodyPr>
          <a:lstStyle/>
          <a:p>
            <a:pPr>
              <a:lnSpc>
                <a:spcPct val="100000"/>
              </a:lnSpc>
              <a:spcBef>
                <a:spcPts val="1400"/>
              </a:spcBef>
            </a:pPr>
            <a:r>
              <a:rPr lang="en-ZA" altLang="en-US" sz="1800" dirty="0">
                <a:solidFill>
                  <a:schemeClr val="accent3">
                    <a:lumMod val="25000"/>
                  </a:schemeClr>
                </a:solidFill>
                <a:latin typeface="Microsoft JhengHei" panose="020B0604030504040204" charset="-120"/>
                <a:ea typeface="Microsoft JhengHei" panose="020B0604030504040204" charset="-120"/>
              </a:rPr>
              <a:t>The</a:t>
            </a:r>
            <a:r>
              <a:rPr lang="en-US" sz="1800" dirty="0">
                <a:solidFill>
                  <a:schemeClr val="accent3">
                    <a:lumMod val="25000"/>
                  </a:schemeClr>
                </a:solidFill>
                <a:latin typeface="Microsoft JhengHei" panose="020B0604030504040204" charset="-120"/>
                <a:ea typeface="Microsoft JhengHei" panose="020B0604030504040204" charset="-120"/>
              </a:rPr>
              <a:t> generated map show</a:t>
            </a:r>
            <a:r>
              <a:rPr lang="en-ZA" altLang="en-US" sz="1800" dirty="0">
                <a:solidFill>
                  <a:schemeClr val="accent3">
                    <a:lumMod val="25000"/>
                  </a:schemeClr>
                </a:solidFill>
                <a:latin typeface="Microsoft JhengHei" panose="020B0604030504040204" charset="-120"/>
                <a:ea typeface="Microsoft JhengHei" panose="020B0604030504040204" charset="-120"/>
              </a:rPr>
              <a:t>s</a:t>
            </a:r>
            <a:r>
              <a:rPr lang="en-US" sz="1800" dirty="0">
                <a:solidFill>
                  <a:schemeClr val="accent3">
                    <a:lumMod val="25000"/>
                  </a:schemeClr>
                </a:solidFill>
                <a:latin typeface="Microsoft JhengHei" panose="020B0604030504040204" charset="-120"/>
                <a:ea typeface="Microsoft JhengHei" panose="020B0604030504040204" charset="-120"/>
              </a:rPr>
              <a:t> </a:t>
            </a:r>
            <a:r>
              <a:rPr lang="en-US" sz="1800" dirty="0" err="1">
                <a:solidFill>
                  <a:schemeClr val="accent3">
                    <a:lumMod val="25000"/>
                  </a:schemeClr>
                </a:solidFill>
                <a:latin typeface="Microsoft JhengHei" panose="020B0604030504040204" charset="-120"/>
                <a:ea typeface="Microsoft JhengHei" panose="020B0604030504040204" charset="-120"/>
              </a:rPr>
              <a:t>th</a:t>
            </a:r>
            <a:r>
              <a:rPr lang="en-ZA" altLang="en-US" sz="1800" dirty="0">
                <a:solidFill>
                  <a:schemeClr val="accent3">
                    <a:lumMod val="25000"/>
                  </a:schemeClr>
                </a:solidFill>
                <a:latin typeface="Microsoft JhengHei" panose="020B0604030504040204" charset="-120"/>
                <a:ea typeface="Microsoft JhengHei" panose="020B0604030504040204" charset="-120"/>
              </a:rPr>
              <a:t>at the</a:t>
            </a:r>
            <a:r>
              <a:rPr lang="en-US" sz="1800" dirty="0">
                <a:solidFill>
                  <a:schemeClr val="accent3">
                    <a:lumMod val="25000"/>
                  </a:schemeClr>
                </a:solidFill>
                <a:latin typeface="Microsoft JhengHei" panose="020B0604030504040204" charset="-120"/>
                <a:ea typeface="Microsoft JhengHei" panose="020B0604030504040204" charset="-120"/>
              </a:rPr>
              <a:t>  selected launch site </a:t>
            </a:r>
            <a:r>
              <a:rPr lang="en-ZA" altLang="en-US" sz="1800" dirty="0">
                <a:solidFill>
                  <a:schemeClr val="accent3">
                    <a:lumMod val="25000"/>
                  </a:schemeClr>
                </a:solidFill>
                <a:latin typeface="Microsoft JhengHei" panose="020B0604030504040204" charset="-120"/>
                <a:ea typeface="Microsoft JhengHei" panose="020B0604030504040204" charset="-120"/>
              </a:rPr>
              <a:t>is close to a highway for transportation of personnel and equipment. The launch site is also close to the coastlines for launch failure testing.</a:t>
            </a:r>
          </a:p>
          <a:p>
            <a:pPr>
              <a:lnSpc>
                <a:spcPct val="100000"/>
              </a:lnSpc>
              <a:spcBef>
                <a:spcPts val="1400"/>
              </a:spcBef>
            </a:pPr>
            <a:r>
              <a:rPr lang="en-ZA" altLang="en-US" sz="1800" dirty="0">
                <a:solidFill>
                  <a:schemeClr val="accent3">
                    <a:lumMod val="25000"/>
                  </a:schemeClr>
                </a:solidFill>
                <a:latin typeface="Microsoft JhengHei" panose="020B0604030504040204" charset="-120"/>
                <a:ea typeface="Microsoft JhengHei" panose="020B0604030504040204" charset="-120"/>
              </a:rPr>
              <a:t>The launch sites also maintain a certain distance from the cities. (Can be viewed in notebook).</a:t>
            </a:r>
            <a:endParaRPr lang="en-US" sz="1800" dirty="0">
              <a:solidFill>
                <a:schemeClr val="accent3">
                  <a:lumMod val="25000"/>
                </a:schemeClr>
              </a:solidFill>
              <a:latin typeface="Microsoft JhengHei" panose="020B0604030504040204" charset="-120"/>
              <a:ea typeface="Microsoft JhengHei" panose="020B0604030504040204" charset="-120"/>
            </a:endParaRPr>
          </a:p>
          <a:p>
            <a:pPr marL="0" indent="0">
              <a:lnSpc>
                <a:spcPct val="100000"/>
              </a:lnSpc>
              <a:spcBef>
                <a:spcPts val="1400"/>
              </a:spcBef>
              <a:buNone/>
            </a:pPr>
            <a:endParaRPr lang="en-US" sz="1800" dirty="0">
              <a:solidFill>
                <a:schemeClr val="accent3">
                  <a:lumMod val="25000"/>
                </a:schemeClr>
              </a:solidFill>
              <a:latin typeface="Microsoft JhengHei Light" panose="020B0304030504040204" pitchFamily="34" charset="-120"/>
              <a:ea typeface="Microsoft JhengHei Light" panose="020B0304030504040204" pitchFamily="34" charset="-12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Proximities</a:t>
            </a:r>
          </a:p>
        </p:txBody>
      </p:sp>
      <p:pic>
        <p:nvPicPr>
          <p:cNvPr id="4" name="Picture 3">
            <a:extLst>
              <a:ext uri="{FF2B5EF4-FFF2-40B4-BE49-F238E27FC236}">
                <a16:creationId xmlns:a16="http://schemas.microsoft.com/office/drawing/2014/main" id="{14A0C05B-EBA2-1712-01FA-4F0D8C414BF7}"/>
              </a:ext>
            </a:extLst>
          </p:cNvPr>
          <p:cNvPicPr>
            <a:picLocks noChangeAspect="1"/>
          </p:cNvPicPr>
          <p:nvPr/>
        </p:nvPicPr>
        <p:blipFill rotWithShape="1">
          <a:blip r:embed="rId3"/>
          <a:srcRect r="4461"/>
          <a:stretch/>
        </p:blipFill>
        <p:spPr>
          <a:xfrm>
            <a:off x="544227" y="1683205"/>
            <a:ext cx="5320299" cy="340042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480457" y="1542597"/>
            <a:ext cx="9172880" cy="721632"/>
          </a:xfrm>
          <a:prstGeom prst="rect">
            <a:avLst/>
          </a:prstGeom>
        </p:spPr>
        <p:txBody>
          <a:bodyPr lIns="91440" tIns="45720" rIns="91440" bIns="45720" anchor="t">
            <a:normAutofit/>
          </a:bodyPr>
          <a:lstStyle/>
          <a:p>
            <a:pPr>
              <a:lnSpc>
                <a:spcPct val="100000"/>
              </a:lnSpc>
              <a:spcBef>
                <a:spcPts val="1400"/>
              </a:spcBef>
            </a:pPr>
            <a:r>
              <a:rPr lang="en-US" sz="2000" dirty="0">
                <a:solidFill>
                  <a:schemeClr val="accent3">
                    <a:lumMod val="25000"/>
                  </a:schemeClr>
                </a:solidFill>
                <a:latin typeface="Microsoft JhengHei Light" panose="020B0304030504040204" pitchFamily="34" charset="-120"/>
                <a:ea typeface="Microsoft JhengHei Light" panose="020B0304030504040204" pitchFamily="34" charset="-120"/>
              </a:rPr>
              <a:t>According to the graphic the launch site most successful is the KSC LC-39A</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Successful Launches By Site</a:t>
            </a:r>
          </a:p>
        </p:txBody>
      </p:sp>
      <p:pic>
        <p:nvPicPr>
          <p:cNvPr id="7" name="Picture 6">
            <a:extLst>
              <a:ext uri="{FF2B5EF4-FFF2-40B4-BE49-F238E27FC236}">
                <a16:creationId xmlns:a16="http://schemas.microsoft.com/office/drawing/2014/main" id="{7F220D4B-3140-F006-B428-D2E98E6A86D3}"/>
              </a:ext>
            </a:extLst>
          </p:cNvPr>
          <p:cNvPicPr>
            <a:picLocks noChangeAspect="1"/>
          </p:cNvPicPr>
          <p:nvPr/>
        </p:nvPicPr>
        <p:blipFill>
          <a:blip r:embed="rId3"/>
          <a:stretch>
            <a:fillRect/>
          </a:stretch>
        </p:blipFill>
        <p:spPr>
          <a:xfrm>
            <a:off x="1402284" y="2184793"/>
            <a:ext cx="9251053" cy="392021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549049"/>
          </a:xfrm>
          <a:prstGeom prst="rect">
            <a:avLst/>
          </a:prstGeom>
        </p:spPr>
        <p:txBody>
          <a:bodyPr lIns="91440" tIns="45720" rIns="91440" bIns="45720" anchor="t">
            <a:normAutofit/>
          </a:bodyPr>
          <a:lstStyle/>
          <a:p>
            <a:r>
              <a:rPr lang="en-US" dirty="0"/>
              <a:t>The success rate for the KSC LC-39A is 76.9% </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Success Rate</a:t>
            </a:r>
          </a:p>
        </p:txBody>
      </p:sp>
      <p:pic>
        <p:nvPicPr>
          <p:cNvPr id="4" name="Picture 3">
            <a:extLst>
              <a:ext uri="{FF2B5EF4-FFF2-40B4-BE49-F238E27FC236}">
                <a16:creationId xmlns:a16="http://schemas.microsoft.com/office/drawing/2014/main" id="{D77DB00A-04DE-7D4E-B8AD-0E8232371837}"/>
              </a:ext>
            </a:extLst>
          </p:cNvPr>
          <p:cNvPicPr>
            <a:picLocks noChangeAspect="1"/>
          </p:cNvPicPr>
          <p:nvPr/>
        </p:nvPicPr>
        <p:blipFill>
          <a:blip r:embed="rId3"/>
          <a:stretch>
            <a:fillRect/>
          </a:stretch>
        </p:blipFill>
        <p:spPr>
          <a:xfrm>
            <a:off x="1260198" y="2502571"/>
            <a:ext cx="8474174" cy="392464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91342"/>
            <a:ext cx="10399485" cy="50509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50000"/>
              </a:lnSpc>
              <a:spcBef>
                <a:spcPts val="1400"/>
              </a:spcBef>
              <a:buNone/>
            </a:pPr>
            <a:r>
              <a:rPr lang="en-US" sz="1800" b="0" i="0" dirty="0">
                <a:solidFill>
                  <a:srgbClr val="333333"/>
                </a:solidFill>
                <a:effectLst/>
                <a:highlight>
                  <a:srgbClr val="FFFFFF"/>
                </a:highlight>
                <a:latin typeface="Microsoft YaHei Light" panose="020B0502040204020203" pitchFamily="34" charset="-122"/>
                <a:ea typeface="Microsoft YaHei Light" panose="020B0502040204020203" pitchFamily="34" charset="-122"/>
              </a:rPr>
              <a:t>The main goal in this project is to predict if the Falcon 9 first stage will land successfully. The Company SpaceX advertised launches with a cost of 62 million dollars lower than other providers that offered launches with a cost of 165 million dollars. SpaceX can save more because they are planning to reused the first stage of a rocket launch.  </a:t>
            </a:r>
            <a:r>
              <a:rPr lang="en-US" sz="1800" dirty="0">
                <a:solidFill>
                  <a:srgbClr val="333333"/>
                </a:solidFill>
                <a:highlight>
                  <a:srgbClr val="FFFFFF"/>
                </a:highlight>
                <a:latin typeface="Microsoft YaHei Light" panose="020B0502040204020203" pitchFamily="34" charset="-122"/>
                <a:ea typeface="Microsoft YaHei Light" panose="020B0502040204020203" pitchFamily="34" charset="-122"/>
              </a:rPr>
              <a:t>If we can determine the success in the landing, we can also determine the cost of a launch, so this information can be used to bid against SpaceX by an alternate company. </a:t>
            </a:r>
          </a:p>
          <a:p>
            <a:pPr marL="0" indent="0">
              <a:lnSpc>
                <a:spcPct val="150000"/>
              </a:lnSpc>
              <a:spcBef>
                <a:spcPts val="1400"/>
              </a:spcBef>
              <a:buNone/>
            </a:pPr>
            <a:r>
              <a:rPr lang="en-US" sz="1800" dirty="0">
                <a:solidFill>
                  <a:srgbClr val="333333"/>
                </a:solidFill>
                <a:highlight>
                  <a:srgbClr val="FFFFFF"/>
                </a:highlight>
                <a:latin typeface="Microsoft YaHei Light" panose="020B0502040204020203" pitchFamily="34" charset="-122"/>
                <a:ea typeface="Microsoft YaHei Light" panose="020B0502040204020203" pitchFamily="34" charset="-122"/>
              </a:rPr>
              <a:t>The main question that we have to answer  is which factors can influence the landing outcome and to find the best condition to have a successfully Landing.</a:t>
            </a:r>
          </a:p>
          <a:p>
            <a:pPr marL="0" indent="0">
              <a:spcBef>
                <a:spcPts val="1400"/>
              </a:spcBef>
              <a:buNone/>
            </a:pPr>
            <a:r>
              <a:rPr lang="en-US" sz="2000" dirty="0">
                <a:solidFill>
                  <a:srgbClr val="333333"/>
                </a:solidFill>
                <a:highlight>
                  <a:srgbClr val="FFFFFF"/>
                </a:highlight>
                <a:latin typeface="Source Sans Pro" panose="020B0503030403020204" pitchFamily="34" charset="0"/>
              </a:rPr>
              <a:t> </a:t>
            </a:r>
            <a:endParaRPr lang="en-US" sz="20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937698" y="1825627"/>
            <a:ext cx="4402873" cy="32688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t>
            </a:r>
            <a:r>
              <a:rPr lang="en-US" sz="2200" dirty="0" err="1">
                <a:solidFill>
                  <a:schemeClr val="accent3">
                    <a:lumMod val="25000"/>
                  </a:schemeClr>
                </a:solidFill>
                <a:latin typeface="Abadi" panose="020B0604020104020204" pitchFamily="34" charset="0"/>
              </a:rPr>
              <a:t>Bosster</a:t>
            </a:r>
            <a:r>
              <a:rPr lang="en-US" sz="2200" dirty="0">
                <a:solidFill>
                  <a:schemeClr val="accent3">
                    <a:lumMod val="25000"/>
                  </a:schemeClr>
                </a:solidFill>
                <a:latin typeface="Abadi" panose="020B0604020104020204" pitchFamily="34" charset="0"/>
              </a:rPr>
              <a:t> V1.1 has the most success rate in payloads between 0 and 5000kg.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4" name="Picture 3">
            <a:extLst>
              <a:ext uri="{FF2B5EF4-FFF2-40B4-BE49-F238E27FC236}">
                <a16:creationId xmlns:a16="http://schemas.microsoft.com/office/drawing/2014/main" id="{2A67793A-4DA8-0BB1-403B-DD96E3B3F99B}"/>
              </a:ext>
            </a:extLst>
          </p:cNvPr>
          <p:cNvPicPr>
            <a:picLocks noChangeAspect="1"/>
          </p:cNvPicPr>
          <p:nvPr/>
        </p:nvPicPr>
        <p:blipFill>
          <a:blip r:embed="rId3"/>
          <a:stretch>
            <a:fillRect/>
          </a:stretch>
        </p:blipFill>
        <p:spPr>
          <a:xfrm>
            <a:off x="851429" y="1503093"/>
            <a:ext cx="5922276" cy="3268889"/>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1270686"/>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Microsoft JhengHei Light" panose="020B0304030504040204" pitchFamily="34" charset="-120"/>
                <a:ea typeface="Microsoft JhengHei Light" panose="020B0304030504040204" pitchFamily="34" charset="-120"/>
              </a:rPr>
              <a:t>The Decision Tree has the highest accuracy 87% against the other models that only have the 84% of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8CE58A0A-528B-F69F-EEBB-758DC3FBCE53}"/>
              </a:ext>
            </a:extLst>
          </p:cNvPr>
          <p:cNvPicPr>
            <a:picLocks noChangeAspect="1"/>
          </p:cNvPicPr>
          <p:nvPr/>
        </p:nvPicPr>
        <p:blipFill>
          <a:blip r:embed="rId3"/>
          <a:stretch>
            <a:fillRect/>
          </a:stretch>
        </p:blipFill>
        <p:spPr>
          <a:xfrm>
            <a:off x="6095999" y="1744807"/>
            <a:ext cx="5730737" cy="3977985"/>
          </a:xfrm>
          <a:prstGeom prst="rect">
            <a:avLst/>
          </a:prstGeom>
        </p:spPr>
      </p:pic>
      <p:pic>
        <p:nvPicPr>
          <p:cNvPr id="7" name="Picture 6">
            <a:extLst>
              <a:ext uri="{FF2B5EF4-FFF2-40B4-BE49-F238E27FC236}">
                <a16:creationId xmlns:a16="http://schemas.microsoft.com/office/drawing/2014/main" id="{68EDB505-61DA-D435-A0FE-6CCD8904F9F1}"/>
              </a:ext>
            </a:extLst>
          </p:cNvPr>
          <p:cNvPicPr>
            <a:picLocks noChangeAspect="1"/>
          </p:cNvPicPr>
          <p:nvPr/>
        </p:nvPicPr>
        <p:blipFill>
          <a:blip r:embed="rId4"/>
          <a:stretch>
            <a:fillRect/>
          </a:stretch>
        </p:blipFill>
        <p:spPr>
          <a:xfrm>
            <a:off x="1003494" y="3585216"/>
            <a:ext cx="4501108" cy="76199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998029" y="2057400"/>
            <a:ext cx="4249942" cy="381158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Microsoft JhengHei Light" panose="020B0304030504040204" pitchFamily="34" charset="-120"/>
                <a:ea typeface="Microsoft JhengHei Light" panose="020B0304030504040204" pitchFamily="34" charset="-120"/>
              </a:rPr>
              <a:t>The model predicted successful landings.</a:t>
            </a:r>
          </a:p>
          <a:p>
            <a:pPr>
              <a:lnSpc>
                <a:spcPct val="100000"/>
              </a:lnSpc>
              <a:spcBef>
                <a:spcPts val="1400"/>
              </a:spcBef>
            </a:pPr>
            <a:r>
              <a:rPr lang="en-US" sz="2200" dirty="0">
                <a:solidFill>
                  <a:schemeClr val="accent3">
                    <a:lumMod val="25000"/>
                  </a:schemeClr>
                </a:solidFill>
                <a:latin typeface="Microsoft JhengHei Light" panose="020B0304030504040204" pitchFamily="34" charset="-120"/>
                <a:ea typeface="Microsoft JhengHei Light" panose="020B0304030504040204" pitchFamily="34" charset="-120"/>
              </a:rPr>
              <a:t>The model predicted 12 successful landing with true label positive (landed) and 3 successful when the true label was negative (did no land).</a:t>
            </a:r>
          </a:p>
          <a:p>
            <a:pPr>
              <a:lnSpc>
                <a:spcPct val="100000"/>
              </a:lnSpc>
              <a:spcBef>
                <a:spcPts val="1400"/>
              </a:spcBef>
            </a:pPr>
            <a:r>
              <a:rPr lang="en-US" sz="2200" dirty="0">
                <a:solidFill>
                  <a:schemeClr val="accent3">
                    <a:lumMod val="25000"/>
                  </a:schemeClr>
                </a:solidFill>
                <a:latin typeface="Microsoft JhengHei Light" panose="020B0304030504040204" pitchFamily="34" charset="-120"/>
                <a:ea typeface="Microsoft JhengHei Light" panose="020B0304030504040204" pitchFamily="34" charset="-120"/>
              </a:rPr>
              <a:t>The model also predicted 3 unsuccessful landing when true label negative(did not land)</a:t>
            </a:r>
          </a:p>
          <a:p>
            <a:pPr>
              <a:lnSpc>
                <a:spcPct val="100000"/>
              </a:lnSpc>
              <a:spcBef>
                <a:spcPts val="1400"/>
              </a:spcBef>
            </a:pPr>
            <a:endParaRPr lang="en-US" sz="2200" dirty="0">
              <a:solidFill>
                <a:schemeClr val="accent3">
                  <a:lumMod val="25000"/>
                </a:schemeClr>
              </a:solidFill>
              <a:latin typeface="Microsoft JhengHei Light" panose="020B0304030504040204" pitchFamily="34" charset="-120"/>
              <a:ea typeface="Microsoft JhengHei Light" panose="020B0304030504040204" pitchFamily="34" charset="-12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7035E969-ABDC-B1D3-3083-B1055DABBFEC}"/>
              </a:ext>
            </a:extLst>
          </p:cNvPr>
          <p:cNvPicPr>
            <a:picLocks noChangeAspect="1"/>
          </p:cNvPicPr>
          <p:nvPr/>
        </p:nvPicPr>
        <p:blipFill>
          <a:blip r:embed="rId3"/>
          <a:stretch>
            <a:fillRect/>
          </a:stretch>
        </p:blipFill>
        <p:spPr>
          <a:xfrm>
            <a:off x="898682" y="1752792"/>
            <a:ext cx="4946947" cy="389178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fontScale="70000" lnSpcReduction="20000"/>
          </a:bodyPr>
          <a:lstStyle/>
          <a:p>
            <a:pPr>
              <a:lnSpc>
                <a:spcPct val="150000"/>
              </a:lnSpc>
              <a:spcBef>
                <a:spcPts val="1400"/>
              </a:spcBef>
            </a:pPr>
            <a:r>
              <a:rPr lang="en-ZA" altLang="en-US" sz="2400" dirty="0">
                <a:solidFill>
                  <a:schemeClr val="tx1">
                    <a:lumMod val="85000"/>
                    <a:lumOff val="15000"/>
                  </a:schemeClr>
                </a:solidFill>
                <a:latin typeface="Microsoft JhengHei Light" panose="020B0304030504040204" pitchFamily="34" charset="-120"/>
                <a:ea typeface="Microsoft JhengHei Light" panose="020B0304030504040204" pitchFamily="34" charset="-120"/>
              </a:rPr>
              <a:t>The analysis showed that there is a positive correlation between number of flights and success rate as the success rate has improved over the years.</a:t>
            </a:r>
            <a:endParaRPr lang="en-US" sz="2400" dirty="0">
              <a:solidFill>
                <a:schemeClr val="tx1">
                  <a:lumMod val="85000"/>
                  <a:lumOff val="15000"/>
                </a:schemeClr>
              </a:solidFill>
              <a:latin typeface="Microsoft JhengHei Light" panose="020B0304030504040204" pitchFamily="34" charset="-120"/>
              <a:ea typeface="Microsoft JhengHei Light" panose="020B0304030504040204" pitchFamily="34" charset="-120"/>
            </a:endParaRPr>
          </a:p>
          <a:p>
            <a:pPr>
              <a:lnSpc>
                <a:spcPct val="150000"/>
              </a:lnSpc>
              <a:spcBef>
                <a:spcPts val="1400"/>
              </a:spcBef>
            </a:pPr>
            <a:r>
              <a:rPr lang="en-ZA" altLang="en-US" sz="2400" dirty="0">
                <a:solidFill>
                  <a:schemeClr val="tx1">
                    <a:lumMod val="85000"/>
                    <a:lumOff val="15000"/>
                  </a:schemeClr>
                </a:solidFill>
                <a:latin typeface="Microsoft JhengHei Light" panose="020B0304030504040204" pitchFamily="34" charset="-120"/>
                <a:ea typeface="Microsoft JhengHei Light" panose="020B0304030504040204" pitchFamily="34" charset="-120"/>
              </a:rPr>
              <a:t>There are certain orbits like </a:t>
            </a:r>
            <a:r>
              <a:rPr lang="en-US" sz="2400" dirty="0">
                <a:solidFill>
                  <a:schemeClr val="tx1">
                    <a:lumMod val="85000"/>
                    <a:lumOff val="15000"/>
                  </a:schemeClr>
                </a:solidFill>
                <a:latin typeface="Microsoft JhengHei Light" panose="020B0304030504040204" pitchFamily="34" charset="-120"/>
                <a:ea typeface="Microsoft JhengHei Light" panose="020B0304030504040204" pitchFamily="34" charset="-120"/>
              </a:rPr>
              <a:t>SSO, HEO, GEO, and ES-L1 </a:t>
            </a:r>
            <a:r>
              <a:rPr lang="en-ZA" altLang="en-US" sz="2400" dirty="0">
                <a:solidFill>
                  <a:schemeClr val="tx1">
                    <a:lumMod val="85000"/>
                    <a:lumOff val="15000"/>
                  </a:schemeClr>
                </a:solidFill>
                <a:latin typeface="Microsoft JhengHei Light" panose="020B0304030504040204" pitchFamily="34" charset="-120"/>
                <a:ea typeface="Microsoft JhengHei Light" panose="020B0304030504040204" pitchFamily="34" charset="-120"/>
              </a:rPr>
              <a:t>where launches were the most successful.</a:t>
            </a:r>
          </a:p>
          <a:p>
            <a:pPr>
              <a:lnSpc>
                <a:spcPct val="150000"/>
              </a:lnSpc>
              <a:spcBef>
                <a:spcPts val="1400"/>
              </a:spcBef>
            </a:pPr>
            <a:r>
              <a:rPr lang="en-ZA" altLang="en-US" sz="2400" dirty="0">
                <a:solidFill>
                  <a:schemeClr val="tx1">
                    <a:lumMod val="85000"/>
                    <a:lumOff val="15000"/>
                  </a:schemeClr>
                </a:solidFill>
                <a:latin typeface="Microsoft JhengHei Light" panose="020B0304030504040204" pitchFamily="34" charset="-120"/>
                <a:ea typeface="Microsoft JhengHei Light" panose="020B0304030504040204" pitchFamily="34" charset="-120"/>
                <a:sym typeface="+mn-ea"/>
              </a:rPr>
              <a:t>S</a:t>
            </a:r>
            <a:r>
              <a:rPr lang="en-US" sz="2400" dirty="0" err="1">
                <a:solidFill>
                  <a:schemeClr val="tx1">
                    <a:lumMod val="85000"/>
                    <a:lumOff val="15000"/>
                  </a:schemeClr>
                </a:solidFill>
                <a:latin typeface="Microsoft JhengHei Light" panose="020B0304030504040204" pitchFamily="34" charset="-120"/>
                <a:ea typeface="Microsoft JhengHei Light" panose="020B0304030504040204" pitchFamily="34" charset="-120"/>
                <a:sym typeface="+mn-ea"/>
              </a:rPr>
              <a:t>uccess</a:t>
            </a:r>
            <a:r>
              <a:rPr lang="en-US" sz="2400" dirty="0">
                <a:solidFill>
                  <a:schemeClr val="tx1">
                    <a:lumMod val="85000"/>
                    <a:lumOff val="15000"/>
                  </a:schemeClr>
                </a:solidFill>
                <a:latin typeface="Microsoft JhengHei Light" panose="020B0304030504040204" pitchFamily="34" charset="-120"/>
                <a:ea typeface="Microsoft JhengHei Light" panose="020B0304030504040204" pitchFamily="34" charset="-120"/>
                <a:sym typeface="+mn-ea"/>
              </a:rPr>
              <a:t> rate </a:t>
            </a:r>
            <a:r>
              <a:rPr lang="en-ZA" altLang="en-US" sz="2400" dirty="0">
                <a:solidFill>
                  <a:schemeClr val="tx1">
                    <a:lumMod val="85000"/>
                    <a:lumOff val="15000"/>
                  </a:schemeClr>
                </a:solidFill>
                <a:latin typeface="Microsoft JhengHei Light" panose="020B0304030504040204" pitchFamily="34" charset="-120"/>
                <a:ea typeface="Microsoft JhengHei Light" panose="020B0304030504040204" pitchFamily="34" charset="-120"/>
                <a:sym typeface="+mn-ea"/>
              </a:rPr>
              <a:t>can be linked to payload mass as the lighter payloads generally proved to be more successful than the heavier payloads.</a:t>
            </a:r>
            <a:endParaRPr lang="en-ZA" altLang="en-US" sz="2400" dirty="0">
              <a:solidFill>
                <a:schemeClr val="tx1">
                  <a:lumMod val="85000"/>
                  <a:lumOff val="15000"/>
                </a:schemeClr>
              </a:solidFill>
              <a:latin typeface="Microsoft JhengHei Light" panose="020B0304030504040204" pitchFamily="34" charset="-120"/>
              <a:ea typeface="Microsoft JhengHei Light" panose="020B0304030504040204" pitchFamily="34" charset="-120"/>
            </a:endParaRPr>
          </a:p>
          <a:p>
            <a:pPr>
              <a:lnSpc>
                <a:spcPct val="150000"/>
              </a:lnSpc>
              <a:spcBef>
                <a:spcPts val="1400"/>
              </a:spcBef>
            </a:pPr>
            <a:r>
              <a:rPr lang="en-US" sz="2400" dirty="0">
                <a:solidFill>
                  <a:schemeClr val="tx1">
                    <a:lumMod val="85000"/>
                    <a:lumOff val="15000"/>
                  </a:schemeClr>
                </a:solidFill>
                <a:latin typeface="Microsoft JhengHei Light" panose="020B0304030504040204" pitchFamily="34" charset="-120"/>
                <a:ea typeface="Microsoft JhengHei Light" panose="020B0304030504040204" pitchFamily="34" charset="-120"/>
              </a:rPr>
              <a:t>The launch site</a:t>
            </a:r>
            <a:r>
              <a:rPr lang="en-ZA" altLang="en-US" sz="2400" dirty="0">
                <a:solidFill>
                  <a:schemeClr val="tx1">
                    <a:lumMod val="85000"/>
                    <a:lumOff val="15000"/>
                  </a:schemeClr>
                </a:solidFill>
                <a:latin typeface="Microsoft JhengHei Light" panose="020B0304030504040204" pitchFamily="34" charset="-120"/>
                <a:ea typeface="Microsoft JhengHei Light" panose="020B0304030504040204" pitchFamily="34" charset="-120"/>
              </a:rPr>
              <a:t>s are strategically located near highways and railways for transportation of </a:t>
            </a:r>
            <a:r>
              <a:rPr lang="en-ZA" altLang="en-US" sz="2400" dirty="0" err="1">
                <a:solidFill>
                  <a:schemeClr val="tx1">
                    <a:lumMod val="85000"/>
                    <a:lumOff val="15000"/>
                  </a:schemeClr>
                </a:solidFill>
                <a:latin typeface="Microsoft JhengHei Light" panose="020B0304030504040204" pitchFamily="34" charset="-120"/>
                <a:ea typeface="Microsoft JhengHei Light" panose="020B0304030504040204" pitchFamily="34" charset="-120"/>
              </a:rPr>
              <a:t>personel</a:t>
            </a:r>
            <a:r>
              <a:rPr lang="en-ZA" altLang="en-US" sz="2400" dirty="0">
                <a:solidFill>
                  <a:schemeClr val="tx1">
                    <a:lumMod val="85000"/>
                    <a:lumOff val="15000"/>
                  </a:schemeClr>
                </a:solidFill>
                <a:latin typeface="Microsoft JhengHei Light" panose="020B0304030504040204" pitchFamily="34" charset="-120"/>
                <a:ea typeface="Microsoft JhengHei Light" panose="020B0304030504040204" pitchFamily="34" charset="-120"/>
              </a:rPr>
              <a:t> and cargo, but also far away from cities for safety.</a:t>
            </a:r>
            <a:r>
              <a:rPr lang="en-US" sz="2400" dirty="0">
                <a:solidFill>
                  <a:schemeClr val="tx1">
                    <a:lumMod val="85000"/>
                    <a:lumOff val="15000"/>
                  </a:schemeClr>
                </a:solidFill>
                <a:latin typeface="Microsoft JhengHei Light" panose="020B0304030504040204" pitchFamily="34" charset="-120"/>
                <a:ea typeface="Microsoft JhengHei Light" panose="020B0304030504040204" pitchFamily="34" charset="-120"/>
              </a:rPr>
              <a:t> </a:t>
            </a:r>
          </a:p>
          <a:p>
            <a:pPr>
              <a:lnSpc>
                <a:spcPct val="150000"/>
              </a:lnSpc>
              <a:spcBef>
                <a:spcPts val="1400"/>
              </a:spcBef>
            </a:pPr>
            <a:r>
              <a:rPr lang="en-ZA" altLang="en-US" sz="2400" dirty="0">
                <a:solidFill>
                  <a:schemeClr val="tx1">
                    <a:lumMod val="85000"/>
                    <a:lumOff val="15000"/>
                  </a:schemeClr>
                </a:solidFill>
                <a:latin typeface="Microsoft JhengHei Light" panose="020B0304030504040204" pitchFamily="34" charset="-120"/>
                <a:ea typeface="Microsoft JhengHei Light" panose="020B0304030504040204" pitchFamily="34" charset="-120"/>
              </a:rPr>
              <a:t>The best predictive model to use for this  dataset is the Decision Tree Classifier as it had the highest accuracy with 87%.</a:t>
            </a:r>
          </a:p>
          <a:p>
            <a:pPr>
              <a:lnSpc>
                <a:spcPct val="100000"/>
              </a:lnSpc>
              <a:spcBef>
                <a:spcPts val="1400"/>
              </a:spcBef>
            </a:pPr>
            <a:endParaRPr lang="en-US" sz="2200" dirty="0">
              <a:solidFill>
                <a:schemeClr val="accent3">
                  <a:lumMod val="25000"/>
                </a:schemeClr>
              </a:solidFill>
              <a:latin typeface="Microsoft JhengHei Light" panose="020B0304030504040204" pitchFamily="34" charset="-120"/>
              <a:ea typeface="Microsoft JhengHei Light" panose="020B0304030504040204" pitchFamily="34" charset="-12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 HUB Repository: https://github.com/IviTorres/DataScienceCapstone</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4928849"/>
          </a:xfrm>
          <a:prstGeom prst="rect">
            <a:avLst/>
          </a:prstGeom>
        </p:spPr>
        <p:txBody>
          <a:bodyPr lIns="91440" tIns="45720" rIns="91440" bIns="45720" anchor="t">
            <a:normAutofit fontScale="4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5000" dirty="0">
                <a:solidFill>
                  <a:schemeClr val="tx1"/>
                </a:solidFill>
                <a:latin typeface="Microsoft YaHei Light" panose="020B0502040204020203" pitchFamily="34" charset="-122"/>
                <a:ea typeface="Microsoft YaHei Light" panose="020B0502040204020203" pitchFamily="34" charset="-122"/>
              </a:rPr>
              <a:t>Executive Summary</a:t>
            </a:r>
          </a:p>
          <a:p>
            <a:pPr marL="0" indent="0">
              <a:lnSpc>
                <a:spcPct val="120000"/>
              </a:lnSpc>
              <a:spcBef>
                <a:spcPts val="1400"/>
              </a:spcBef>
              <a:buNone/>
            </a:pPr>
            <a:r>
              <a:rPr lang="en-US" sz="4000" b="1" dirty="0">
                <a:solidFill>
                  <a:schemeClr val="tx1"/>
                </a:solidFill>
                <a:latin typeface="Microsoft YaHei Light" panose="020B0502040204020203" pitchFamily="34" charset="-122"/>
                <a:ea typeface="Microsoft YaHei Light" panose="020B0502040204020203" pitchFamily="34" charset="-122"/>
              </a:rPr>
              <a:t>Data collection</a:t>
            </a:r>
            <a:r>
              <a:rPr lang="en-US" sz="4000" dirty="0">
                <a:solidFill>
                  <a:schemeClr val="tx1"/>
                </a:solidFill>
                <a:latin typeface="Microsoft YaHei Light" panose="020B0502040204020203" pitchFamily="34" charset="-122"/>
                <a:ea typeface="Microsoft YaHei Light" panose="020B0502040204020203" pitchFamily="34" charset="-122"/>
              </a:rPr>
              <a:t> was carried out through two methods: requesting data from the SpaceX API and Web Scraping launch data from a Wikipedia page.</a:t>
            </a:r>
          </a:p>
          <a:p>
            <a:pPr marL="0" indent="0">
              <a:lnSpc>
                <a:spcPct val="120000"/>
              </a:lnSpc>
              <a:spcBef>
                <a:spcPts val="1400"/>
              </a:spcBef>
              <a:buNone/>
            </a:pPr>
            <a:r>
              <a:rPr lang="en-US" sz="4000" b="1" dirty="0">
                <a:solidFill>
                  <a:schemeClr val="accent3">
                    <a:lumMod val="25000"/>
                  </a:schemeClr>
                </a:solidFill>
                <a:latin typeface="Microsoft YaHei Light" panose="020B0502040204020203" pitchFamily="34" charset="-122"/>
                <a:ea typeface="Microsoft YaHei Light" panose="020B0502040204020203" pitchFamily="34" charset="-122"/>
              </a:rPr>
              <a:t>Data wrangling</a:t>
            </a:r>
            <a:r>
              <a:rPr lang="en-US" sz="4000" dirty="0">
                <a:solidFill>
                  <a:schemeClr val="accent3">
                    <a:lumMod val="25000"/>
                  </a:schemeClr>
                </a:solidFill>
                <a:latin typeface="Microsoft YaHei Light" panose="020B0502040204020203" pitchFamily="34" charset="-122"/>
                <a:ea typeface="Microsoft YaHei Light" panose="020B0502040204020203" pitchFamily="34" charset="-122"/>
              </a:rPr>
              <a:t> was performed to transform and clean data using Python’s pandas library.</a:t>
            </a:r>
            <a:endParaRPr lang="en-US" sz="4000" b="1" dirty="0">
              <a:solidFill>
                <a:schemeClr val="accent3">
                  <a:lumMod val="25000"/>
                </a:schemeClr>
              </a:solidFill>
              <a:latin typeface="Microsoft YaHei Light" panose="020B0502040204020203" pitchFamily="34" charset="-122"/>
              <a:ea typeface="Microsoft YaHei Light" panose="020B0502040204020203" pitchFamily="34" charset="-122"/>
            </a:endParaRPr>
          </a:p>
          <a:p>
            <a:pPr marL="0" indent="0">
              <a:lnSpc>
                <a:spcPct val="120000"/>
              </a:lnSpc>
              <a:spcBef>
                <a:spcPts val="1400"/>
              </a:spcBef>
              <a:buNone/>
            </a:pPr>
            <a:r>
              <a:rPr lang="en-US" sz="4000" b="1" dirty="0">
                <a:solidFill>
                  <a:schemeClr val="accent3">
                    <a:lumMod val="25000"/>
                  </a:schemeClr>
                </a:solidFill>
                <a:latin typeface="Microsoft YaHei Light" panose="020B0502040204020203" pitchFamily="34" charset="-122"/>
                <a:ea typeface="Microsoft YaHei Light" panose="020B0502040204020203" pitchFamily="34" charset="-122"/>
              </a:rPr>
              <a:t>Exploratory data analysis (EDA) </a:t>
            </a:r>
            <a:r>
              <a:rPr lang="en-US" sz="4000" dirty="0">
                <a:solidFill>
                  <a:schemeClr val="accent3">
                    <a:lumMod val="25000"/>
                  </a:schemeClr>
                </a:solidFill>
                <a:latin typeface="Microsoft YaHei Light" panose="020B0502040204020203" pitchFamily="34" charset="-122"/>
                <a:ea typeface="Microsoft YaHei Light" panose="020B0502040204020203" pitchFamily="34" charset="-122"/>
              </a:rPr>
              <a:t>was perform using visualization tools and answering question with SQL queries.</a:t>
            </a:r>
          </a:p>
          <a:p>
            <a:pPr marL="0" indent="0">
              <a:lnSpc>
                <a:spcPct val="120000"/>
              </a:lnSpc>
              <a:spcBef>
                <a:spcPts val="1400"/>
              </a:spcBef>
              <a:buNone/>
            </a:pPr>
            <a:r>
              <a:rPr lang="en-US" sz="4000" b="1" dirty="0">
                <a:solidFill>
                  <a:schemeClr val="accent3">
                    <a:lumMod val="25000"/>
                  </a:schemeClr>
                </a:solidFill>
                <a:latin typeface="Microsoft YaHei Light" panose="020B0502040204020203" pitchFamily="34" charset="-122"/>
                <a:ea typeface="Microsoft YaHei Light" panose="020B0502040204020203" pitchFamily="34" charset="-122"/>
              </a:rPr>
              <a:t>Interactive visual analytics</a:t>
            </a:r>
            <a:r>
              <a:rPr lang="en-US" sz="4000" dirty="0">
                <a:solidFill>
                  <a:schemeClr val="accent3">
                    <a:lumMod val="25000"/>
                  </a:schemeClr>
                </a:solidFill>
                <a:latin typeface="Microsoft YaHei Light" panose="020B0502040204020203" pitchFamily="34" charset="-122"/>
                <a:ea typeface="Microsoft YaHei Light" panose="020B0502040204020203" pitchFamily="34" charset="-122"/>
              </a:rPr>
              <a:t> packages from Python were used to answer some analytical question. Folium was used for creating maps and also interactive data visualization using </a:t>
            </a:r>
            <a:r>
              <a:rPr lang="en-US" sz="4000" dirty="0" err="1">
                <a:solidFill>
                  <a:schemeClr val="accent3">
                    <a:lumMod val="25000"/>
                  </a:schemeClr>
                </a:solidFill>
                <a:latin typeface="Microsoft YaHei Light" panose="020B0502040204020203" pitchFamily="34" charset="-122"/>
                <a:ea typeface="Microsoft YaHei Light" panose="020B0502040204020203" pitchFamily="34" charset="-122"/>
              </a:rPr>
              <a:t>Plotly</a:t>
            </a:r>
            <a:r>
              <a:rPr lang="en-US" sz="4000" dirty="0">
                <a:solidFill>
                  <a:schemeClr val="accent3">
                    <a:lumMod val="25000"/>
                  </a:schemeClr>
                </a:solidFill>
                <a:latin typeface="Microsoft YaHei Light" panose="020B0502040204020203" pitchFamily="34" charset="-122"/>
                <a:ea typeface="Microsoft YaHei Light" panose="020B0502040204020203" pitchFamily="34" charset="-122"/>
              </a:rPr>
              <a:t> Dash.</a:t>
            </a:r>
          </a:p>
          <a:p>
            <a:pPr marL="0" indent="0">
              <a:lnSpc>
                <a:spcPct val="120000"/>
              </a:lnSpc>
              <a:spcBef>
                <a:spcPts val="1400"/>
              </a:spcBef>
              <a:buNone/>
            </a:pPr>
            <a:r>
              <a:rPr lang="en-US" sz="4000" dirty="0">
                <a:solidFill>
                  <a:schemeClr val="tx1"/>
                </a:solidFill>
                <a:latin typeface="Microsoft YaHei Light" panose="020B0502040204020203" pitchFamily="34" charset="-122"/>
                <a:ea typeface="Microsoft YaHei Light" panose="020B0502040204020203" pitchFamily="34" charset="-122"/>
              </a:rPr>
              <a:t>Four different machine learning models were used for predictive analysis. The models that were use were Logistic Regression, K-Nearest Neighbors, Support Vector Machines and Decision Tree. Each model was train tune and evaluated to find the most effective</a:t>
            </a:r>
            <a:r>
              <a:rPr lang="en-US" sz="4000" dirty="0">
                <a:solidFill>
                  <a:schemeClr val="bg2">
                    <a:lumMod val="50000"/>
                  </a:schemeClr>
                </a:solidFill>
                <a:latin typeface="Microsoft YaHei Light" panose="020B0502040204020203" pitchFamily="34" charset="-122"/>
                <a:ea typeface="Microsoft YaHei Light" panose="020B0502040204020203" pitchFamily="34" charset="-122"/>
              </a:rPr>
              <a:t>.</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19" name="TextBox 18">
            <a:extLst>
              <a:ext uri="{FF2B5EF4-FFF2-40B4-BE49-F238E27FC236}">
                <a16:creationId xmlns:a16="http://schemas.microsoft.com/office/drawing/2014/main" id="{33927726-772D-282C-2EEE-5619317335A4}"/>
              </a:ext>
            </a:extLst>
          </p:cNvPr>
          <p:cNvSpPr txBox="1"/>
          <p:nvPr/>
        </p:nvSpPr>
        <p:spPr>
          <a:xfrm>
            <a:off x="7343172" y="1575059"/>
            <a:ext cx="3640514" cy="369332"/>
          </a:xfrm>
          <a:prstGeom prst="rect">
            <a:avLst/>
          </a:prstGeom>
          <a:noFill/>
        </p:spPr>
        <p:txBody>
          <a:bodyPr wrap="square" rtlCol="0">
            <a:spAutoFit/>
          </a:bodyPr>
          <a:lstStyle/>
          <a:p>
            <a:r>
              <a:rPr lang="en-US" b="1" dirty="0">
                <a:hlinkClick r:id="rId3"/>
              </a:rPr>
              <a:t> </a:t>
            </a:r>
            <a:r>
              <a:rPr lang="en-US" b="1" dirty="0"/>
              <a:t>GitHub URL: </a:t>
            </a:r>
            <a:r>
              <a:rPr lang="en-US" b="1" dirty="0">
                <a:hlinkClick r:id="rId3"/>
              </a:rPr>
              <a:t>Data Collection API</a:t>
            </a:r>
            <a:endParaRPr lang="en-US" b="1" dirty="0"/>
          </a:p>
        </p:txBody>
      </p:sp>
      <p:sp>
        <p:nvSpPr>
          <p:cNvPr id="5" name="Content Placeholder 2">
            <a:extLst>
              <a:ext uri="{FF2B5EF4-FFF2-40B4-BE49-F238E27FC236}">
                <a16:creationId xmlns:a16="http://schemas.microsoft.com/office/drawing/2014/main" id="{07F75C13-4523-496D-8AA6-1F53A2AEE54C}"/>
              </a:ext>
            </a:extLst>
          </p:cNvPr>
          <p:cNvSpPr txBox="1">
            <a:spLocks/>
          </p:cNvSpPr>
          <p:nvPr/>
        </p:nvSpPr>
        <p:spPr>
          <a:xfrm>
            <a:off x="734029" y="1759725"/>
            <a:ext cx="6609144" cy="302999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lnSpc>
                <a:spcPct val="100000"/>
              </a:lnSpc>
              <a:spcBef>
                <a:spcPts val="1400"/>
              </a:spcBef>
              <a:buFont typeface="+mj-lt"/>
              <a:buAutoNum type="arabicPeriod"/>
            </a:pPr>
            <a:r>
              <a:rPr lang="en-US" sz="1600" dirty="0">
                <a:solidFill>
                  <a:schemeClr val="accent3">
                    <a:lumMod val="25000"/>
                  </a:schemeClr>
                </a:solidFill>
                <a:highlight>
                  <a:srgbClr val="C0C0C0"/>
                </a:highlight>
                <a:latin typeface="Microsoft YaHei Light" panose="020B0502040204020203" pitchFamily="34" charset="-122"/>
                <a:ea typeface="Microsoft YaHei Light" panose="020B0502040204020203" pitchFamily="34" charset="-122"/>
              </a:rPr>
              <a:t>Request and parse the SpaceX launch using GET request</a:t>
            </a:r>
          </a:p>
          <a:p>
            <a:pPr marL="457200" indent="-457200">
              <a:lnSpc>
                <a:spcPct val="100000"/>
              </a:lnSpc>
              <a:spcBef>
                <a:spcPts val="1400"/>
              </a:spcBef>
              <a:buFont typeface="+mj-lt"/>
              <a:buAutoNum type="arabicPeriod"/>
            </a:pPr>
            <a:r>
              <a:rPr lang="en-US" sz="1600" dirty="0">
                <a:solidFill>
                  <a:schemeClr val="accent3">
                    <a:lumMod val="25000"/>
                  </a:schemeClr>
                </a:solidFill>
                <a:highlight>
                  <a:srgbClr val="C0C0C0"/>
                </a:highlight>
                <a:latin typeface="Microsoft YaHei Light" panose="020B0502040204020203" pitchFamily="34" charset="-122"/>
                <a:ea typeface="Microsoft YaHei Light" panose="020B0502040204020203" pitchFamily="34" charset="-122"/>
              </a:rPr>
              <a:t>Normalize JSON response into a data frame</a:t>
            </a:r>
          </a:p>
          <a:p>
            <a:pPr marL="457200" indent="-457200">
              <a:lnSpc>
                <a:spcPct val="100000"/>
              </a:lnSpc>
              <a:spcBef>
                <a:spcPts val="1400"/>
              </a:spcBef>
              <a:buFont typeface="+mj-lt"/>
              <a:buAutoNum type="arabicPeriod"/>
            </a:pPr>
            <a:r>
              <a:rPr lang="en-US" sz="1600" dirty="0">
                <a:solidFill>
                  <a:schemeClr val="accent3">
                    <a:lumMod val="25000"/>
                  </a:schemeClr>
                </a:solidFill>
                <a:highlight>
                  <a:srgbClr val="C0C0C0"/>
                </a:highlight>
                <a:latin typeface="Microsoft YaHei Light" panose="020B0502040204020203" pitchFamily="34" charset="-122"/>
                <a:ea typeface="Microsoft YaHei Light" panose="020B0502040204020203" pitchFamily="34" charset="-122"/>
              </a:rPr>
              <a:t>Extract only useful columns using auxiliary functions</a:t>
            </a:r>
          </a:p>
          <a:p>
            <a:pPr marL="457200" indent="-457200">
              <a:lnSpc>
                <a:spcPct val="100000"/>
              </a:lnSpc>
              <a:spcBef>
                <a:spcPts val="1400"/>
              </a:spcBef>
              <a:buFont typeface="+mj-lt"/>
              <a:buAutoNum type="arabicPeriod"/>
            </a:pPr>
            <a:r>
              <a:rPr lang="en-US" sz="1600" dirty="0">
                <a:solidFill>
                  <a:schemeClr val="accent3">
                    <a:lumMod val="25000"/>
                  </a:schemeClr>
                </a:solidFill>
                <a:highlight>
                  <a:srgbClr val="C0C0C0"/>
                </a:highlight>
                <a:latin typeface="Microsoft YaHei Light" panose="020B0502040204020203" pitchFamily="34" charset="-122"/>
                <a:ea typeface="Microsoft YaHei Light" panose="020B0502040204020203" pitchFamily="34" charset="-122"/>
              </a:rPr>
              <a:t>Create new Pandas data frame from dictionary</a:t>
            </a:r>
          </a:p>
          <a:p>
            <a:pPr marL="457200" indent="-457200">
              <a:lnSpc>
                <a:spcPct val="100000"/>
              </a:lnSpc>
              <a:spcBef>
                <a:spcPts val="1400"/>
              </a:spcBef>
              <a:buFont typeface="+mj-lt"/>
              <a:buAutoNum type="arabicPeriod"/>
            </a:pPr>
            <a:r>
              <a:rPr lang="en-US" sz="1600" dirty="0">
                <a:solidFill>
                  <a:schemeClr val="accent3">
                    <a:lumMod val="25000"/>
                  </a:schemeClr>
                </a:solidFill>
                <a:highlight>
                  <a:srgbClr val="C0C0C0"/>
                </a:highlight>
                <a:latin typeface="Microsoft YaHei Light" panose="020B0502040204020203" pitchFamily="34" charset="-122"/>
                <a:ea typeface="Microsoft YaHei Light" panose="020B0502040204020203" pitchFamily="34" charset="-122"/>
              </a:rPr>
              <a:t>Filter Data frame to obtain only launches Falcon 9 </a:t>
            </a:r>
          </a:p>
          <a:p>
            <a:pPr marL="457200" indent="-457200">
              <a:lnSpc>
                <a:spcPct val="100000"/>
              </a:lnSpc>
              <a:spcBef>
                <a:spcPts val="1400"/>
              </a:spcBef>
              <a:buFont typeface="+mj-lt"/>
              <a:buAutoNum type="arabicPeriod"/>
            </a:pPr>
            <a:r>
              <a:rPr lang="en-US" sz="1600" dirty="0">
                <a:solidFill>
                  <a:schemeClr val="accent3">
                    <a:lumMod val="25000"/>
                  </a:schemeClr>
                </a:solidFill>
                <a:highlight>
                  <a:srgbClr val="C0C0C0"/>
                </a:highlight>
                <a:latin typeface="Microsoft YaHei Light" panose="020B0502040204020203" pitchFamily="34" charset="-122"/>
                <a:ea typeface="Microsoft YaHei Light" panose="020B0502040204020203" pitchFamily="34" charset="-122"/>
              </a:rPr>
              <a:t>Dealing with missing values</a:t>
            </a:r>
          </a:p>
          <a:p>
            <a:pPr marL="457200" indent="-457200">
              <a:lnSpc>
                <a:spcPct val="100000"/>
              </a:lnSpc>
              <a:spcBef>
                <a:spcPts val="1400"/>
              </a:spcBef>
              <a:buFont typeface="+mj-lt"/>
              <a:buAutoNum type="arabicPeriod"/>
            </a:pPr>
            <a:r>
              <a:rPr lang="en-US" sz="1600" dirty="0">
                <a:solidFill>
                  <a:schemeClr val="accent3">
                    <a:lumMod val="25000"/>
                  </a:schemeClr>
                </a:solidFill>
                <a:highlight>
                  <a:srgbClr val="C0C0C0"/>
                </a:highlight>
                <a:latin typeface="Microsoft YaHei Light" panose="020B0502040204020203" pitchFamily="34" charset="-122"/>
                <a:ea typeface="Microsoft YaHei Light" panose="020B0502040204020203" pitchFamily="34" charset="-122"/>
              </a:rPr>
              <a:t>Export data Falcon 9 to a CSV file</a:t>
            </a:r>
          </a:p>
        </p:txBody>
      </p:sp>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16" name="TextBox 15">
            <a:extLst>
              <a:ext uri="{FF2B5EF4-FFF2-40B4-BE49-F238E27FC236}">
                <a16:creationId xmlns:a16="http://schemas.microsoft.com/office/drawing/2014/main" id="{4ADBE208-9B29-550D-4E71-80AB59A1748E}"/>
              </a:ext>
            </a:extLst>
          </p:cNvPr>
          <p:cNvSpPr txBox="1"/>
          <p:nvPr/>
        </p:nvSpPr>
        <p:spPr>
          <a:xfrm>
            <a:off x="1010963" y="4015718"/>
            <a:ext cx="4769351" cy="369332"/>
          </a:xfrm>
          <a:prstGeom prst="rect">
            <a:avLst/>
          </a:prstGeom>
          <a:noFill/>
        </p:spPr>
        <p:txBody>
          <a:bodyPr wrap="square" rtlCol="0">
            <a:spAutoFit/>
          </a:bodyPr>
          <a:lstStyle/>
          <a:p>
            <a:r>
              <a:rPr lang="en-US" b="1" dirty="0"/>
              <a:t>GitHub URL: </a:t>
            </a:r>
            <a:r>
              <a:rPr lang="en-US" b="1" dirty="0">
                <a:hlinkClick r:id="rId3"/>
              </a:rPr>
              <a:t>Data Collection with Web Scraping</a:t>
            </a:r>
            <a:endParaRPr lang="en-US" b="1" dirty="0"/>
          </a:p>
        </p:txBody>
      </p:sp>
      <p:sp>
        <p:nvSpPr>
          <p:cNvPr id="7" name="Content Placeholder 2">
            <a:extLst>
              <a:ext uri="{FF2B5EF4-FFF2-40B4-BE49-F238E27FC236}">
                <a16:creationId xmlns:a16="http://schemas.microsoft.com/office/drawing/2014/main" id="{B7435C46-DD5D-A416-B22E-C08DBB6C5B46}"/>
              </a:ext>
            </a:extLst>
          </p:cNvPr>
          <p:cNvSpPr txBox="1">
            <a:spLocks/>
          </p:cNvSpPr>
          <p:nvPr/>
        </p:nvSpPr>
        <p:spPr>
          <a:xfrm>
            <a:off x="734029" y="1759725"/>
            <a:ext cx="6609144" cy="234418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lnSpc>
                <a:spcPct val="100000"/>
              </a:lnSpc>
              <a:spcBef>
                <a:spcPts val="1400"/>
              </a:spcBef>
              <a:buFont typeface="+mj-lt"/>
              <a:buAutoNum type="arabicPeriod"/>
            </a:pPr>
            <a:r>
              <a:rPr lang="en-US" sz="1600" dirty="0">
                <a:solidFill>
                  <a:schemeClr val="accent3">
                    <a:lumMod val="25000"/>
                  </a:schemeClr>
                </a:solidFill>
                <a:highlight>
                  <a:srgbClr val="C0C0C0"/>
                </a:highlight>
                <a:latin typeface="Microsoft YaHei Light" panose="020B0502040204020203" pitchFamily="34" charset="-122"/>
                <a:ea typeface="Microsoft YaHei Light" panose="020B0502040204020203" pitchFamily="34" charset="-122"/>
              </a:rPr>
              <a:t>Request the SpaceX launch  from Wikipedia using GET request</a:t>
            </a:r>
          </a:p>
          <a:p>
            <a:pPr marL="457200" indent="-457200">
              <a:lnSpc>
                <a:spcPct val="100000"/>
              </a:lnSpc>
              <a:spcBef>
                <a:spcPts val="1400"/>
              </a:spcBef>
              <a:buFont typeface="+mj-lt"/>
              <a:buAutoNum type="arabicPeriod"/>
            </a:pPr>
            <a:r>
              <a:rPr lang="en-US" sz="1600" dirty="0">
                <a:solidFill>
                  <a:schemeClr val="accent3">
                    <a:lumMod val="25000"/>
                  </a:schemeClr>
                </a:solidFill>
                <a:highlight>
                  <a:srgbClr val="C0C0C0"/>
                </a:highlight>
                <a:latin typeface="Microsoft YaHei Light" panose="020B0502040204020203" pitchFamily="34" charset="-122"/>
                <a:ea typeface="Microsoft YaHei Light" panose="020B0502040204020203" pitchFamily="34" charset="-122"/>
              </a:rPr>
              <a:t>Extract all column/variable names from the HTML table header</a:t>
            </a:r>
          </a:p>
          <a:p>
            <a:pPr marL="457200" indent="-457200">
              <a:lnSpc>
                <a:spcPct val="100000"/>
              </a:lnSpc>
              <a:spcBef>
                <a:spcPts val="1400"/>
              </a:spcBef>
              <a:buFont typeface="+mj-lt"/>
              <a:buAutoNum type="arabicPeriod"/>
            </a:pPr>
            <a:r>
              <a:rPr lang="en-US" sz="1600" dirty="0">
                <a:solidFill>
                  <a:schemeClr val="accent3">
                    <a:lumMod val="25000"/>
                  </a:schemeClr>
                </a:solidFill>
                <a:highlight>
                  <a:srgbClr val="C0C0C0"/>
                </a:highlight>
                <a:latin typeface="Microsoft YaHei Light" panose="020B0502040204020203" pitchFamily="34" charset="-122"/>
                <a:ea typeface="Microsoft YaHei Light" panose="020B0502040204020203" pitchFamily="34" charset="-122"/>
              </a:rPr>
              <a:t>Create a data frame by parsing the launch HTML tables</a:t>
            </a:r>
          </a:p>
          <a:p>
            <a:pPr marL="457200" indent="-457200">
              <a:lnSpc>
                <a:spcPct val="100000"/>
              </a:lnSpc>
              <a:spcBef>
                <a:spcPts val="1400"/>
              </a:spcBef>
              <a:buFont typeface="+mj-lt"/>
              <a:buAutoNum type="arabicPeriod"/>
            </a:pPr>
            <a:r>
              <a:rPr lang="en-US" sz="1600" dirty="0">
                <a:solidFill>
                  <a:schemeClr val="accent3">
                    <a:lumMod val="25000"/>
                  </a:schemeClr>
                </a:solidFill>
                <a:highlight>
                  <a:srgbClr val="C0C0C0"/>
                </a:highlight>
                <a:latin typeface="Microsoft YaHei Light" panose="020B0502040204020203" pitchFamily="34" charset="-122"/>
                <a:ea typeface="Microsoft YaHei Light" panose="020B0502040204020203" pitchFamily="34" charset="-122"/>
              </a:rPr>
              <a:t>Export to csv file</a:t>
            </a:r>
          </a:p>
          <a:p>
            <a:pPr marL="457200" indent="-457200">
              <a:lnSpc>
                <a:spcPct val="100000"/>
              </a:lnSpc>
              <a:spcBef>
                <a:spcPts val="1400"/>
              </a:spcBef>
              <a:buFont typeface="+mj-lt"/>
              <a:buAutoNum type="arabicPeriod"/>
            </a:pPr>
            <a:endParaRPr lang="en-US" sz="1600" dirty="0">
              <a:solidFill>
                <a:schemeClr val="accent3">
                  <a:lumMod val="25000"/>
                </a:schemeClr>
              </a:solidFill>
              <a:highlight>
                <a:srgbClr val="C0C0C0"/>
              </a:highlight>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17" name="TextBox 16">
            <a:hlinkClick r:id="rId3"/>
            <a:extLst>
              <a:ext uri="{FF2B5EF4-FFF2-40B4-BE49-F238E27FC236}">
                <a16:creationId xmlns:a16="http://schemas.microsoft.com/office/drawing/2014/main" id="{E814626C-B0A9-785C-217F-C760CDBC06DB}"/>
              </a:ext>
            </a:extLst>
          </p:cNvPr>
          <p:cNvSpPr txBox="1"/>
          <p:nvPr/>
        </p:nvSpPr>
        <p:spPr>
          <a:xfrm>
            <a:off x="6564086" y="1584228"/>
            <a:ext cx="4893886" cy="646331"/>
          </a:xfrm>
          <a:prstGeom prst="rect">
            <a:avLst/>
          </a:prstGeom>
          <a:noFill/>
        </p:spPr>
        <p:txBody>
          <a:bodyPr wrap="square" rtlCol="0">
            <a:spAutoFit/>
          </a:bodyPr>
          <a:lstStyle/>
          <a:p>
            <a:r>
              <a:rPr lang="en-US" b="1" dirty="0"/>
              <a:t>GitHub </a:t>
            </a:r>
            <a:r>
              <a:rPr lang="en-US" b="1" dirty="0">
                <a:hlinkClick r:id="rId3"/>
              </a:rPr>
              <a:t>Exploratory Data Analysis</a:t>
            </a:r>
            <a:endParaRPr lang="en-US" b="1" dirty="0"/>
          </a:p>
          <a:p>
            <a:endParaRPr lang="en-US" b="1" dirty="0"/>
          </a:p>
        </p:txBody>
      </p:sp>
      <p:sp>
        <p:nvSpPr>
          <p:cNvPr id="6" name="Content Placeholder 2">
            <a:extLst>
              <a:ext uri="{FF2B5EF4-FFF2-40B4-BE49-F238E27FC236}">
                <a16:creationId xmlns:a16="http://schemas.microsoft.com/office/drawing/2014/main" id="{5522BDED-70B6-D748-41DF-82B7753EE537}"/>
              </a:ext>
            </a:extLst>
          </p:cNvPr>
          <p:cNvSpPr txBox="1">
            <a:spLocks/>
          </p:cNvSpPr>
          <p:nvPr/>
        </p:nvSpPr>
        <p:spPr>
          <a:xfrm>
            <a:off x="734029" y="2226798"/>
            <a:ext cx="6609144" cy="2344189"/>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lnSpc>
                <a:spcPct val="100000"/>
              </a:lnSpc>
              <a:spcBef>
                <a:spcPts val="1400"/>
              </a:spcBef>
              <a:buFont typeface="+mj-lt"/>
              <a:buAutoNum type="arabicPeriod"/>
            </a:pPr>
            <a:r>
              <a:rPr lang="en-US" sz="1600" dirty="0">
                <a:solidFill>
                  <a:schemeClr val="accent3">
                    <a:lumMod val="25000"/>
                  </a:schemeClr>
                </a:solidFill>
                <a:highlight>
                  <a:srgbClr val="C0C0C0"/>
                </a:highlight>
                <a:latin typeface="Microsoft YaHei Light" panose="020B0502040204020203" pitchFamily="34" charset="-122"/>
                <a:ea typeface="Microsoft YaHei Light" panose="020B0502040204020203" pitchFamily="34" charset="-122"/>
              </a:rPr>
              <a:t>Calculate the number of launches on each site </a:t>
            </a:r>
          </a:p>
          <a:p>
            <a:pPr marL="457200" indent="-457200">
              <a:lnSpc>
                <a:spcPct val="100000"/>
              </a:lnSpc>
              <a:spcBef>
                <a:spcPts val="1400"/>
              </a:spcBef>
              <a:buFont typeface="+mj-lt"/>
              <a:buAutoNum type="arabicPeriod"/>
            </a:pPr>
            <a:r>
              <a:rPr lang="en-US" sz="1600" dirty="0">
                <a:solidFill>
                  <a:schemeClr val="accent3">
                    <a:lumMod val="25000"/>
                  </a:schemeClr>
                </a:solidFill>
                <a:highlight>
                  <a:srgbClr val="C0C0C0"/>
                </a:highlight>
                <a:latin typeface="Microsoft YaHei Light" panose="020B0502040204020203" pitchFamily="34" charset="-122"/>
                <a:ea typeface="Microsoft YaHei Light" panose="020B0502040204020203" pitchFamily="34" charset="-122"/>
              </a:rPr>
              <a:t>Calculate the number and occurrence of each orbit</a:t>
            </a:r>
          </a:p>
          <a:p>
            <a:pPr marL="457200" indent="-457200">
              <a:lnSpc>
                <a:spcPct val="100000"/>
              </a:lnSpc>
              <a:spcBef>
                <a:spcPts val="1400"/>
              </a:spcBef>
              <a:buFont typeface="+mj-lt"/>
              <a:buAutoNum type="arabicPeriod"/>
            </a:pPr>
            <a:r>
              <a:rPr lang="en-US" sz="1600" dirty="0">
                <a:solidFill>
                  <a:schemeClr val="accent3">
                    <a:lumMod val="25000"/>
                  </a:schemeClr>
                </a:solidFill>
                <a:highlight>
                  <a:srgbClr val="C0C0C0"/>
                </a:highlight>
                <a:latin typeface="Microsoft YaHei Light" panose="020B0502040204020203" pitchFamily="34" charset="-122"/>
                <a:ea typeface="Microsoft YaHei Light" panose="020B0502040204020203" pitchFamily="34" charset="-122"/>
              </a:rPr>
              <a:t>Calculate the number and occurrence of mission outcome per orbit type</a:t>
            </a:r>
          </a:p>
          <a:p>
            <a:pPr marL="457200" indent="-457200">
              <a:lnSpc>
                <a:spcPct val="100000"/>
              </a:lnSpc>
              <a:spcBef>
                <a:spcPts val="1400"/>
              </a:spcBef>
              <a:buFont typeface="+mj-lt"/>
              <a:buAutoNum type="arabicPeriod"/>
            </a:pPr>
            <a:r>
              <a:rPr lang="en-US" sz="1600" dirty="0">
                <a:solidFill>
                  <a:schemeClr val="accent3">
                    <a:lumMod val="25000"/>
                  </a:schemeClr>
                </a:solidFill>
                <a:highlight>
                  <a:srgbClr val="C0C0C0"/>
                </a:highlight>
                <a:latin typeface="Microsoft YaHei Light" panose="020B0502040204020203" pitchFamily="34" charset="-122"/>
                <a:ea typeface="Microsoft YaHei Light" panose="020B0502040204020203" pitchFamily="34" charset="-122"/>
              </a:rPr>
              <a:t>Create a landing outcome label from Outcome column </a:t>
            </a:r>
            <a:r>
              <a:rPr lang="en-US" sz="1600" dirty="0" err="1">
                <a:solidFill>
                  <a:schemeClr val="accent3">
                    <a:lumMod val="25000"/>
                  </a:schemeClr>
                </a:solidFill>
                <a:highlight>
                  <a:srgbClr val="C0C0C0"/>
                </a:highlight>
                <a:latin typeface="Microsoft YaHei Light" panose="020B0502040204020203" pitchFamily="34" charset="-122"/>
                <a:ea typeface="Microsoft YaHei Light" panose="020B0502040204020203" pitchFamily="34" charset="-122"/>
              </a:rPr>
              <a:t>usin</a:t>
            </a:r>
            <a:r>
              <a:rPr lang="en-US" sz="1600" dirty="0">
                <a:solidFill>
                  <a:schemeClr val="accent3">
                    <a:lumMod val="25000"/>
                  </a:schemeClr>
                </a:solidFill>
                <a:highlight>
                  <a:srgbClr val="C0C0C0"/>
                </a:highlight>
                <a:latin typeface="Microsoft YaHei Light" panose="020B0502040204020203" pitchFamily="34" charset="-122"/>
                <a:ea typeface="Microsoft YaHei Light" panose="020B0502040204020203" pitchFamily="34" charset="-122"/>
              </a:rPr>
              <a:t> one-hot encoding.</a:t>
            </a:r>
          </a:p>
          <a:p>
            <a:pPr marL="457200" indent="-457200">
              <a:lnSpc>
                <a:spcPct val="100000"/>
              </a:lnSpc>
              <a:spcBef>
                <a:spcPts val="1400"/>
              </a:spcBef>
              <a:buFont typeface="+mj-lt"/>
              <a:buAutoNum type="arabicPeriod"/>
            </a:pPr>
            <a:r>
              <a:rPr lang="en-US" sz="1600" dirty="0">
                <a:solidFill>
                  <a:schemeClr val="accent3">
                    <a:lumMod val="25000"/>
                  </a:schemeClr>
                </a:solidFill>
                <a:highlight>
                  <a:srgbClr val="C0C0C0"/>
                </a:highlight>
                <a:latin typeface="Microsoft YaHei Light" panose="020B0502040204020203" pitchFamily="34" charset="-122"/>
                <a:ea typeface="Microsoft YaHei Light" panose="020B0502040204020203" pitchFamily="34" charset="-122"/>
              </a:rPr>
              <a:t>Export to csv file</a:t>
            </a:r>
          </a:p>
          <a:p>
            <a:pPr marL="457200" indent="-457200">
              <a:lnSpc>
                <a:spcPct val="100000"/>
              </a:lnSpc>
              <a:spcBef>
                <a:spcPts val="1400"/>
              </a:spcBef>
              <a:buFont typeface="+mj-lt"/>
              <a:buAutoNum type="arabicPeriod"/>
            </a:pPr>
            <a:endParaRPr lang="en-US" sz="1600" dirty="0">
              <a:solidFill>
                <a:schemeClr val="accent3">
                  <a:lumMod val="25000"/>
                </a:schemeClr>
              </a:solidFill>
              <a:highlight>
                <a:srgbClr val="C0C0C0"/>
              </a:highlight>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2209</TotalTime>
  <Words>2310</Words>
  <Application>Microsoft Office PowerPoint</Application>
  <PresentationFormat>Widescreen</PresentationFormat>
  <Paragraphs>230</Paragraphs>
  <Slides>46</Slides>
  <Notes>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46</vt:i4>
      </vt:variant>
    </vt:vector>
  </HeadingPairs>
  <TitlesOfParts>
    <vt:vector size="58" baseType="lpstr">
      <vt:lpstr>Microsoft JhengHei</vt:lpstr>
      <vt:lpstr>Microsoft JhengHei Light</vt:lpstr>
      <vt:lpstr>Microsoft YaHei Light</vt:lpstr>
      <vt:lpstr>Abadi</vt:lpstr>
      <vt:lpstr>Arial</vt:lpstr>
      <vt:lpstr>Calibri</vt:lpstr>
      <vt:lpstr>IBM Plex Mono SemiBold</vt:lpstr>
      <vt:lpstr>Source Sans Pro</vt:lpstr>
      <vt:lpstr>system-ui</vt:lpstr>
      <vt:lpstr>var(--jp-code-font-family)</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Jacqueline Ivette Torres</cp:lastModifiedBy>
  <cp:revision>210</cp:revision>
  <dcterms:created xsi:type="dcterms:W3CDTF">2021-04-29T18:58:34Z</dcterms:created>
  <dcterms:modified xsi:type="dcterms:W3CDTF">2024-06-14T15:53:32Z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